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avi" ContentType="video/avi"/>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Lst>
  <p:sldSz cx="9144000" cy="6858000" type="screen4x3"/>
  <p:notesSz cx="7010400" cy="92964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3768" autoAdjust="0"/>
  </p:normalViewPr>
  <p:slideViewPr>
    <p:cSldViewPr>
      <p:cViewPr varScale="1">
        <p:scale>
          <a:sx n="62" d="100"/>
          <a:sy n="62" d="100"/>
        </p:scale>
        <p:origin x="-1994" y="-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2.png>
</file>

<file path=ppt/media/image3.jpg>
</file>

<file path=ppt/media/image4.png>
</file>

<file path=ppt/media/image5.jpe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
        <p:cNvGrpSpPr/>
        <p:nvPr/>
      </p:nvGrpSpPr>
      <p:grpSpPr>
        <a:xfrm>
          <a:off x="0" y="0"/>
          <a:ext cx="0" cy="0"/>
          <a:chOff x="0" y="0"/>
          <a:chExt cx="0" cy="0"/>
        </a:xfrm>
      </p:grpSpPr>
      <p:sp>
        <p:nvSpPr>
          <p:cNvPr id="2" name="Shape 2"/>
          <p:cNvSpPr txBox="1">
            <a:spLocks noGrp="1"/>
          </p:cNvSpPr>
          <p:nvPr>
            <p:ph type="hdr" idx="2"/>
          </p:nvPr>
        </p:nvSpPr>
        <p:spPr>
          <a:xfrm>
            <a:off x="0" y="0"/>
            <a:ext cx="3037839" cy="464819"/>
          </a:xfrm>
          <a:prstGeom prst="rect">
            <a:avLst/>
          </a:prstGeom>
          <a:noFill/>
          <a:ln>
            <a:noFill/>
          </a:ln>
        </p:spPr>
        <p:txBody>
          <a:bodyPr lIns="91425" tIns="91425" rIns="91425" bIns="91425" anchor="t" anchorCtr="0"/>
          <a:lstStyle>
            <a:lvl1pPr marL="0" marR="0" indent="0" algn="l" rtl="0">
              <a:defRPr/>
            </a:lvl1pPr>
            <a:lvl2pPr>
              <a:defRPr/>
            </a:lvl2pPr>
            <a:lvl3pPr>
              <a:defRPr/>
            </a:lvl3pPr>
            <a:lvl4pPr>
              <a:defRPr/>
            </a:lvl4pPr>
            <a:lvl5pPr>
              <a:defRPr/>
            </a:lvl5pPr>
            <a:lvl6pPr>
              <a:defRPr/>
            </a:lvl6pPr>
            <a:lvl7pPr>
              <a:defRPr/>
            </a:lvl7pPr>
            <a:lvl8pPr>
              <a:defRPr/>
            </a:lvl8pPr>
            <a:lvl9pPr>
              <a:defRPr/>
            </a:lvl9pPr>
          </a:lstStyle>
          <a:p>
            <a:endParaRPr/>
          </a:p>
        </p:txBody>
      </p:sp>
      <p:sp>
        <p:nvSpPr>
          <p:cNvPr id="3" name="Shape 3"/>
          <p:cNvSpPr txBox="1">
            <a:spLocks noGrp="1"/>
          </p:cNvSpPr>
          <p:nvPr>
            <p:ph type="dt" idx="10"/>
          </p:nvPr>
        </p:nvSpPr>
        <p:spPr>
          <a:xfrm>
            <a:off x="3970937" y="0"/>
            <a:ext cx="3037839" cy="464819"/>
          </a:xfrm>
          <a:prstGeom prst="rect">
            <a:avLst/>
          </a:prstGeom>
          <a:noFill/>
          <a:ln>
            <a:noFill/>
          </a:ln>
        </p:spPr>
        <p:txBody>
          <a:bodyPr lIns="91425" tIns="91425" rIns="91425" bIns="91425" anchor="t" anchorCtr="0"/>
          <a:lstStyle>
            <a:lvl1pPr marL="0" marR="0" indent="0" algn="r" rtl="0">
              <a:defRPr/>
            </a:lvl1pPr>
            <a:lvl2pPr>
              <a:defRPr/>
            </a:lvl2pPr>
            <a:lvl3pPr>
              <a:defRPr/>
            </a:lvl3pPr>
            <a:lvl4pPr>
              <a:defRPr/>
            </a:lvl4pPr>
            <a:lvl5pPr>
              <a:defRPr/>
            </a:lvl5pPr>
            <a:lvl6pPr>
              <a:defRPr/>
            </a:lvl6pPr>
            <a:lvl7pPr>
              <a:defRPr/>
            </a:lvl7pPr>
            <a:lvl8pPr>
              <a:defRPr/>
            </a:lvl8pPr>
            <a:lvl9pPr>
              <a:defRPr/>
            </a:lvl9pPr>
          </a:lstStyle>
          <a:p>
            <a:endParaRPr/>
          </a:p>
        </p:txBody>
      </p:sp>
      <p:sp>
        <p:nvSpPr>
          <p:cNvPr id="4" name="Shape 4"/>
          <p:cNvSpPr>
            <a:spLocks noGrp="1" noRot="1" noChangeAspect="1"/>
          </p:cNvSpPr>
          <p:nvPr>
            <p:ph type="sldImg" idx="3"/>
          </p:nvPr>
        </p:nvSpPr>
        <p:spPr>
          <a:xfrm>
            <a:off x="1181100" y="696912"/>
            <a:ext cx="4648199"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5" name="Shape 5"/>
          <p:cNvSpPr txBox="1">
            <a:spLocks noGrp="1"/>
          </p:cNvSpPr>
          <p:nvPr>
            <p:ph type="body" idx="1"/>
          </p:nvPr>
        </p:nvSpPr>
        <p:spPr>
          <a:xfrm>
            <a:off x="701039" y="4415789"/>
            <a:ext cx="5608319" cy="4183379"/>
          </a:xfrm>
          <a:prstGeom prst="rect">
            <a:avLst/>
          </a:prstGeom>
          <a:noFill/>
          <a:ln>
            <a:noFill/>
          </a:ln>
        </p:spPr>
        <p:txBody>
          <a:bodyPr lIns="91425" tIns="91425" rIns="91425" bIns="91425" anchor="ctr" anchorCtr="0"/>
          <a:lstStyle>
            <a:lvl1pPr>
              <a:defRPr/>
            </a:lvl1pPr>
            <a:lvl2pPr>
              <a:defRPr/>
            </a:lvl2pPr>
            <a:lvl3pPr>
              <a:defRPr/>
            </a:lvl3pPr>
            <a:lvl4pPr>
              <a:defRPr/>
            </a:lvl4pPr>
            <a:lvl5pPr>
              <a:defRPr/>
            </a:lvl5pPr>
            <a:lvl6pPr>
              <a:defRPr/>
            </a:lvl6pPr>
            <a:lvl7pPr>
              <a:defRPr/>
            </a:lvl7pPr>
            <a:lvl8pPr>
              <a:defRPr/>
            </a:lvl8pPr>
            <a:lvl9pPr>
              <a:defRPr/>
            </a:lvl9pPr>
          </a:lstStyle>
          <a:p>
            <a:endParaRPr/>
          </a:p>
        </p:txBody>
      </p:sp>
      <p:sp>
        <p:nvSpPr>
          <p:cNvPr id="6" name="Shape 6"/>
          <p:cNvSpPr txBox="1">
            <a:spLocks noGrp="1"/>
          </p:cNvSpPr>
          <p:nvPr>
            <p:ph type="ftr" idx="11"/>
          </p:nvPr>
        </p:nvSpPr>
        <p:spPr>
          <a:xfrm>
            <a:off x="0" y="8829967"/>
            <a:ext cx="3037839" cy="464819"/>
          </a:xfrm>
          <a:prstGeom prst="rect">
            <a:avLst/>
          </a:prstGeom>
          <a:noFill/>
          <a:ln>
            <a:noFill/>
          </a:ln>
        </p:spPr>
        <p:txBody>
          <a:bodyPr lIns="91425" tIns="91425" rIns="91425" bIns="91425" anchor="b" anchorCtr="0"/>
          <a:lstStyle>
            <a:lvl1pPr marL="0" marR="0" indent="0" algn="l" rtl="0">
              <a:defRPr/>
            </a:lvl1pPr>
            <a:lvl2pPr>
              <a:defRPr/>
            </a:lvl2pPr>
            <a:lvl3pPr>
              <a:defRPr/>
            </a:lvl3pPr>
            <a:lvl4pPr>
              <a:defRPr/>
            </a:lvl4pPr>
            <a:lvl5pPr>
              <a:defRPr/>
            </a:lvl5pPr>
            <a:lvl6pPr>
              <a:defRPr/>
            </a:lvl6pPr>
            <a:lvl7pPr>
              <a:defRPr/>
            </a:lvl7pPr>
            <a:lvl8pPr>
              <a:defRPr/>
            </a:lvl8pPr>
            <a:lvl9pPr>
              <a:defRPr/>
            </a:lvl9pPr>
          </a:lstStyle>
          <a:p>
            <a:endParaRPr/>
          </a:p>
        </p:txBody>
      </p:sp>
      <p:sp>
        <p:nvSpPr>
          <p:cNvPr id="7" name="Shape 7"/>
          <p:cNvSpPr txBox="1">
            <a:spLocks noGrp="1"/>
          </p:cNvSpPr>
          <p:nvPr>
            <p:ph type="sldNum" idx="12"/>
          </p:nvPr>
        </p:nvSpPr>
        <p:spPr>
          <a:xfrm>
            <a:off x="3970937" y="8829967"/>
            <a:ext cx="3037839" cy="464819"/>
          </a:xfrm>
          <a:prstGeom prst="rect">
            <a:avLst/>
          </a:prstGeom>
          <a:noFill/>
          <a:ln>
            <a:noFill/>
          </a:ln>
        </p:spPr>
        <p:txBody>
          <a:bodyPr lIns="91425" tIns="91425" rIns="91425" bIns="91425" anchor="b" anchorCtr="0"/>
          <a:lstStyle>
            <a:lvl1pPr marL="0" marR="0" indent="0" algn="r" rtl="0">
              <a:defRPr/>
            </a:lvl1pPr>
            <a:lvl2pPr marL="0" marR="0" indent="0" algn="l" rtl="0">
              <a:defRPr/>
            </a:lvl2pPr>
            <a:lvl3pPr marL="0" marR="0" indent="0" algn="l" rtl="0">
              <a:defRPr/>
            </a:lvl3pPr>
            <a:lvl4pPr marL="0" marR="0" indent="0" algn="l" rtl="0">
              <a:defRPr/>
            </a:lvl4pPr>
            <a:lvl5pPr marL="0" marR="0" indent="0" algn="l" rtl="0">
              <a:defRPr/>
            </a:lvl5pPr>
            <a:lvl6pPr marL="0" marR="0" indent="0" algn="l" rtl="0">
              <a:defRPr/>
            </a:lvl6pPr>
            <a:lvl7pPr marL="0" marR="0" indent="0" algn="l" rtl="0">
              <a:defRPr/>
            </a:lvl7pPr>
            <a:lvl8pPr marL="0" marR="0" indent="0" algn="l" rtl="0">
              <a:defRPr/>
            </a:lvl8pPr>
            <a:lvl9pPr marL="0" marR="0" indent="0" algn="l" rtl="0">
              <a:defRPr/>
            </a:lvl9pPr>
          </a:lstStyle>
          <a:p>
            <a:endParaRPr/>
          </a:p>
        </p:txBody>
      </p:sp>
    </p:spTree>
    <p:extLst>
      <p:ext uri="{BB962C8B-B14F-4D97-AF65-F5344CB8AC3E}">
        <p14:creationId xmlns:p14="http://schemas.microsoft.com/office/powerpoint/2010/main" val="3308326028"/>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1181100" y="696912"/>
            <a:ext cx="4648199"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98" name="Shape 98"/>
          <p:cNvSpPr txBox="1">
            <a:spLocks noGrp="1"/>
          </p:cNvSpPr>
          <p:nvPr>
            <p:ph type="body" idx="1"/>
          </p:nvPr>
        </p:nvSpPr>
        <p:spPr>
          <a:xfrm>
            <a:off x="701039" y="4415789"/>
            <a:ext cx="5608319" cy="4183379"/>
          </a:xfrm>
          <a:prstGeom prst="rect">
            <a:avLst/>
          </a:prstGeom>
          <a:noFill/>
          <a:ln>
            <a:noFill/>
          </a:ln>
        </p:spPr>
        <p:txBody>
          <a:bodyPr lIns="93175" tIns="46575" rIns="93175" bIns="46575" anchor="t" anchorCtr="0">
            <a:noAutofit/>
          </a:bodyPr>
          <a:lstStyle/>
          <a:p>
            <a:endParaRPr/>
          </a:p>
        </p:txBody>
      </p:sp>
      <p:sp>
        <p:nvSpPr>
          <p:cNvPr id="99" name="Shape 99"/>
          <p:cNvSpPr txBox="1">
            <a:spLocks noGrp="1"/>
          </p:cNvSpPr>
          <p:nvPr>
            <p:ph type="sldNum" idx="12"/>
          </p:nvPr>
        </p:nvSpPr>
        <p:spPr>
          <a:xfrm>
            <a:off x="3970937" y="8829967"/>
            <a:ext cx="3037839" cy="464819"/>
          </a:xfrm>
          <a:prstGeom prst="rect">
            <a:avLst/>
          </a:prstGeom>
          <a:noFill/>
          <a:ln>
            <a:noFill/>
          </a:ln>
        </p:spPr>
        <p:txBody>
          <a:bodyPr lIns="93175" tIns="46575" rIns="93175" bIns="46575"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8" name="Shape 158"/>
          <p:cNvSpPr txBox="1">
            <a:spLocks noGrp="1"/>
          </p:cNvSpPr>
          <p:nvPr>
            <p:ph type="body" idx="1"/>
          </p:nvPr>
        </p:nvSpPr>
        <p:spPr>
          <a:xfrm>
            <a:off x="701039" y="4415789"/>
            <a:ext cx="5608200" cy="4183500"/>
          </a:xfrm>
          <a:prstGeom prst="rect">
            <a:avLst/>
          </a:prstGeom>
        </p:spPr>
        <p:txBody>
          <a:bodyPr lIns="91425" tIns="91425" rIns="91425" bIns="91425" anchor="ctr" anchorCtr="0">
            <a:noAutofit/>
          </a:bodyPr>
          <a:lstStyle/>
          <a:p>
            <a:pPr lvl="0" rtl="0">
              <a:buNone/>
            </a:pPr>
            <a:r>
              <a:rPr lang="en-US" sz="1200" dirty="0">
                <a:solidFill>
                  <a:schemeClr val="dk1"/>
                </a:solidFill>
              </a:rPr>
              <a:t>So, let’s think back to our hypothetical student and her search for women in popular culture. So if you go to our library catalog and do a keyword search for women in popular culture, it will still default to a list of results, but you will have a link to click over and see the graph of the results.</a:t>
            </a:r>
          </a:p>
          <a:p>
            <a:endParaRPr lang="en-US" sz="1200" dirty="0">
              <a:solidFill>
                <a:schemeClr val="dk1"/>
              </a:solidFill>
            </a:endParaRPr>
          </a:p>
          <a:p>
            <a:pPr lvl="0" rtl="0">
              <a:buNone/>
            </a:pPr>
            <a:r>
              <a:rPr lang="en-US" sz="1200" dirty="0">
                <a:solidFill>
                  <a:schemeClr val="dk1"/>
                </a:solidFill>
              </a:rPr>
              <a:t>[pause for a second for people to take this in]</a:t>
            </a:r>
          </a:p>
          <a:p>
            <a:endParaRPr lang="en-US" sz="1200" dirty="0">
              <a:solidFill>
                <a:schemeClr val="dk1"/>
              </a:solidFill>
            </a:endParaRPr>
          </a:p>
          <a:p>
            <a:pPr lvl="0" rtl="0">
              <a:buClr>
                <a:schemeClr val="dk1"/>
              </a:buClr>
              <a:buSzPct val="61111"/>
              <a:buFont typeface="Arial"/>
              <a:buNone/>
            </a:pPr>
            <a:r>
              <a:rPr lang="en-US" sz="1200" dirty="0">
                <a:solidFill>
                  <a:schemeClr val="dk1"/>
                </a:solidFill>
              </a:rPr>
              <a:t>So, what can you tell by looking at this? You can tell that in addition to sociology, the field of language and literature also has an </a:t>
            </a:r>
            <a:r>
              <a:rPr lang="en-US" sz="1200" dirty="0" smtClean="0">
                <a:solidFill>
                  <a:schemeClr val="dk1"/>
                </a:solidFill>
              </a:rPr>
              <a:t>major interest </a:t>
            </a:r>
            <a:r>
              <a:rPr lang="en-US" sz="1200" dirty="0">
                <a:solidFill>
                  <a:schemeClr val="dk1"/>
                </a:solidFill>
              </a:rPr>
              <a:t>in this topic. There’s even more in language and literature than in social sciences for it, in fact. </a:t>
            </a:r>
            <a:r>
              <a:rPr lang="en-US" sz="1200" dirty="0" smtClean="0">
                <a:solidFill>
                  <a:schemeClr val="dk1"/>
                </a:solidFill>
              </a:rPr>
              <a:t>You </a:t>
            </a:r>
            <a:r>
              <a:rPr lang="en-US" sz="1200" dirty="0">
                <a:solidFill>
                  <a:schemeClr val="dk1"/>
                </a:solidFill>
              </a:rPr>
              <a:t>might notice that the specific topic “women in popular culture” shows up in both the language and literature section and the social sciences section, and you might click on those boxes to see the specific books in each area and to get a sense of how social scientists and literature folks approach this topic differently. </a:t>
            </a:r>
            <a:r>
              <a:rPr lang="en-US" sz="1200" dirty="0" smtClean="0">
                <a:solidFill>
                  <a:schemeClr val="dk1"/>
                </a:solidFill>
              </a:rPr>
              <a:t>You can see that if you’re interested in women in literature or women in film, that the material on that is in language and literature rather than in the social sciences. This might be a clue to our hypothetical</a:t>
            </a:r>
            <a:r>
              <a:rPr lang="en-US" sz="1200" baseline="0" dirty="0" smtClean="0">
                <a:solidFill>
                  <a:schemeClr val="dk1"/>
                </a:solidFill>
              </a:rPr>
              <a:t> student – maybe looking at portrayals of women in literature or in film is a more appropriate topic for a literature class than a sociology class? </a:t>
            </a:r>
            <a:r>
              <a:rPr lang="en-US" sz="1200" dirty="0" smtClean="0">
                <a:solidFill>
                  <a:schemeClr val="dk1"/>
                </a:solidFill>
              </a:rPr>
              <a:t>You </a:t>
            </a:r>
            <a:r>
              <a:rPr lang="en-US" sz="1200" dirty="0">
                <a:solidFill>
                  <a:schemeClr val="dk1"/>
                </a:solidFill>
              </a:rPr>
              <a:t>can see that there are a substantial number of books in U.S. history about women in popular culture, and if you click on that you can zoom in and see the topics covered by those books. You can see that there are just a few books on African American women, specifically, in popular culture, and again, you can click on one of these boxes to see the specific books. </a:t>
            </a:r>
          </a:p>
          <a:p>
            <a:endParaRPr lang="en-US" sz="1200" dirty="0">
              <a:solidFill>
                <a:schemeClr val="dk1"/>
              </a:solidFill>
            </a:endParaRPr>
          </a:p>
          <a:p>
            <a:pPr lvl="0" rtl="0">
              <a:buNone/>
            </a:pPr>
            <a:r>
              <a:rPr lang="en-US" sz="1200" dirty="0">
                <a:solidFill>
                  <a:schemeClr val="dk1"/>
                </a:solidFill>
              </a:rPr>
              <a:t>For right now, this visualization -- a </a:t>
            </a:r>
            <a:r>
              <a:rPr lang="en-US" sz="1200" dirty="0" err="1">
                <a:solidFill>
                  <a:schemeClr val="dk1"/>
                </a:solidFill>
              </a:rPr>
              <a:t>treemap</a:t>
            </a:r>
            <a:r>
              <a:rPr lang="en-US" sz="1200" dirty="0">
                <a:solidFill>
                  <a:schemeClr val="dk1"/>
                </a:solidFill>
              </a:rPr>
              <a:t> with the first letter of the call number as the top level and the topic facets, which are sub-sections of Library of Congress Subject Headings, for the second level -- is the only available visualization. For the first phase of this project I hard-coded the fields that are visualized in a couple of places. It was just easier to have a smaller number of moving pieces as I was developing and testing this. But I am definitely planning on going back and making that a configurable option, so that you can choose to visualize based on different fields. I might consider making it an option to choose different visualizations at some point, too, but again, that wasn’t something I wanted to tackle in the first round of development.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70" name="Shape 170"/>
          <p:cNvSpPr txBox="1">
            <a:spLocks noGrp="1"/>
          </p:cNvSpPr>
          <p:nvPr>
            <p:ph type="body" idx="1"/>
          </p:nvPr>
        </p:nvSpPr>
        <p:spPr>
          <a:xfrm>
            <a:off x="701039" y="4415789"/>
            <a:ext cx="5608319" cy="4183379"/>
          </a:xfrm>
          <a:prstGeom prst="rect">
            <a:avLst/>
          </a:prstGeom>
          <a:noFill/>
          <a:ln>
            <a:noFill/>
          </a:ln>
        </p:spPr>
        <p:txBody>
          <a:bodyPr lIns="93175" tIns="46575" rIns="93175" bIns="46575" anchor="t" anchorCtr="0">
            <a:noAutofit/>
          </a:bodyPr>
          <a:lstStyle/>
          <a:p>
            <a:pPr marL="0" marR="0" lvl="0" indent="0" algn="l" rtl="0">
              <a:spcBef>
                <a:spcPts val="0"/>
              </a:spcBef>
              <a:buSzPct val="25000"/>
              <a:buNone/>
            </a:pPr>
            <a:r>
              <a:rPr lang="en-US" sz="1200" b="0" i="0" u="none" strike="noStrike" cap="none" baseline="0" dirty="0"/>
              <a:t>What </a:t>
            </a:r>
            <a:r>
              <a:rPr lang="en-US" sz="1200" b="0" i="0" u="none" strike="noStrike" cap="none" baseline="0" dirty="0" smtClean="0"/>
              <a:t>are the next steps? I’ve been talking with Demian Katz, who is in charge of the </a:t>
            </a:r>
            <a:r>
              <a:rPr lang="en-US" sz="1200" b="0" i="0" u="none" strike="noStrike" cap="none" baseline="0" dirty="0" err="1" smtClean="0"/>
              <a:t>VuFind</a:t>
            </a:r>
            <a:r>
              <a:rPr lang="en-US" sz="1200" b="0" i="0" u="none" strike="noStrike" cap="none" baseline="0" dirty="0" smtClean="0"/>
              <a:t> project, about getting this into the core </a:t>
            </a:r>
            <a:r>
              <a:rPr lang="en-US" sz="1200" b="0" i="0" u="none" strike="noStrike" cap="none" baseline="0" dirty="0" err="1" smtClean="0"/>
              <a:t>VuFind</a:t>
            </a:r>
            <a:r>
              <a:rPr lang="en-US" sz="1200" b="0" i="0" u="none" strike="noStrike" cap="none" baseline="0" dirty="0" smtClean="0"/>
              <a:t> code, and I’m working on that and hope to have that done within the next few weeks or months.</a:t>
            </a:r>
          </a:p>
          <a:p>
            <a:pPr marL="0" marR="0" lvl="0" indent="0" algn="l" rtl="0">
              <a:spcBef>
                <a:spcPts val="0"/>
              </a:spcBef>
              <a:buSzPct val="25000"/>
              <a:buNone/>
            </a:pPr>
            <a:endParaRPr lang="en-US" sz="1200" b="0" i="0" u="none" strike="noStrike" cap="none" baseline="0" dirty="0" smtClean="0"/>
          </a:p>
          <a:p>
            <a:pPr marL="0" marR="0" lvl="0" indent="0" algn="l" rtl="0">
              <a:spcBef>
                <a:spcPts val="0"/>
              </a:spcBef>
              <a:buSzPct val="25000"/>
              <a:buNone/>
            </a:pPr>
            <a:r>
              <a:rPr lang="en-US" sz="1200" b="0" i="0" u="none" strike="noStrike" cap="none" baseline="0" dirty="0" smtClean="0"/>
              <a:t>And then, obviously</a:t>
            </a:r>
            <a:r>
              <a:rPr lang="en-US" sz="1200" b="0" i="0" u="none" strike="noStrike" cap="none" baseline="0" dirty="0"/>
              <a:t>, as a new type of interface this is just crying out for usability testing. And we have an intern lined up for the summer who is interested in human-computer interaction and who is going to be doing usability testing on a bunch of our systems, including this one. So I’m hoping to publish the results of that testing sometime next year.</a:t>
            </a:r>
          </a:p>
          <a:p>
            <a:endParaRPr lang="en-US" sz="1200" b="0" i="0" u="none" strike="noStrike" cap="none" baseline="0" dirty="0"/>
          </a:p>
          <a:p>
            <a:pPr marL="0" marR="0" lvl="0" indent="0" algn="l" rtl="0">
              <a:buSzPct val="25000"/>
              <a:buNone/>
            </a:pPr>
            <a:r>
              <a:rPr lang="en-US" sz="1200" b="0" i="0" u="none" strike="noStrike" cap="none" baseline="0" dirty="0"/>
              <a:t>Because so far, the only students who have seen this are ones who work for the library. We staff our reference desk with well-trained undergraduates who we call “research tutors,” and they were some of the first people I showed this to. And when I asked them how they thought they might use it, their initial reaction was a lot like the initial reaction of the reference and instruction librarians when I showed it to them: they viewed it as a teaching tool, as something they could use to help explain concepts like </a:t>
            </a:r>
            <a:r>
              <a:rPr lang="en-US" sz="1200" b="0" i="0" u="none" strike="noStrike" cap="none" baseline="0" dirty="0" err="1"/>
              <a:t>disciplinarity</a:t>
            </a:r>
            <a:r>
              <a:rPr lang="en-US" sz="1200" b="0" i="0" u="none" strike="noStrike" cap="none" baseline="0" dirty="0"/>
              <a:t> and </a:t>
            </a:r>
            <a:r>
              <a:rPr lang="en-US" sz="1200" b="0" i="0" u="none" strike="noStrike" cap="none" baseline="0" dirty="0" err="1"/>
              <a:t>interdisciplinarity</a:t>
            </a:r>
            <a:r>
              <a:rPr lang="en-US" sz="1200" b="0" i="0" u="none" strike="noStrike" cap="none" baseline="0" dirty="0"/>
              <a:t> to students, or to help explain how the Library of Congress Classification works. So I’m really curious to see how naïve students, ones who don’t have a librarian or a research tutor sitting next to them explaining what the visualization represents, react to it and interact with it. I think even if we do wind up only using this as a teaching tool, it will still be worth it, but like I said, I’m really excited to see what students end up doing when we let them see the results of their searches as graphs, not lists.</a:t>
            </a:r>
          </a:p>
        </p:txBody>
      </p:sp>
      <p:sp>
        <p:nvSpPr>
          <p:cNvPr id="171" name="Shape 171"/>
          <p:cNvSpPr txBox="1">
            <a:spLocks noGrp="1"/>
          </p:cNvSpPr>
          <p:nvPr>
            <p:ph type="sldNum" idx="12"/>
          </p:nvPr>
        </p:nvSpPr>
        <p:spPr>
          <a:xfrm>
            <a:off x="3970937" y="8829967"/>
            <a:ext cx="3037839" cy="464819"/>
          </a:xfrm>
          <a:prstGeom prst="rect">
            <a:avLst/>
          </a:prstGeom>
          <a:noFill/>
          <a:ln>
            <a:noFill/>
          </a:ln>
        </p:spPr>
        <p:txBody>
          <a:bodyPr lIns="93175" tIns="46575" rIns="93175" bIns="46575"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78" name="Shape 178"/>
          <p:cNvSpPr txBox="1">
            <a:spLocks noGrp="1"/>
          </p:cNvSpPr>
          <p:nvPr>
            <p:ph type="body" idx="1"/>
          </p:nvPr>
        </p:nvSpPr>
        <p:spPr>
          <a:xfrm>
            <a:off x="701039" y="4415789"/>
            <a:ext cx="5608319" cy="4183379"/>
          </a:xfrm>
          <a:prstGeom prst="rect">
            <a:avLst/>
          </a:prstGeom>
          <a:noFill/>
          <a:ln>
            <a:noFill/>
          </a:ln>
        </p:spPr>
        <p:txBody>
          <a:bodyPr lIns="93175" tIns="46575" rIns="93175" bIns="46575" anchor="t" anchorCtr="0">
            <a:noAutofit/>
          </a:bodyPr>
          <a:lstStyle/>
          <a:p>
            <a:pPr marL="0" marR="0" lvl="0" indent="0" algn="l" rtl="0">
              <a:spcBef>
                <a:spcPts val="0"/>
              </a:spcBef>
              <a:buSzPct val="25000"/>
              <a:buNone/>
            </a:pPr>
            <a:r>
              <a:rPr lang="en-US" sz="1800" b="0" i="0" u="none" strike="noStrike" cap="none" baseline="0" dirty="0"/>
              <a:t>Thank you. Any questions?</a:t>
            </a:r>
          </a:p>
          <a:p>
            <a:endParaRPr lang="en-US" sz="1800" b="0" i="0" u="none" strike="noStrike" cap="none" baseline="0" dirty="0"/>
          </a:p>
        </p:txBody>
      </p:sp>
      <p:sp>
        <p:nvSpPr>
          <p:cNvPr id="179" name="Shape 179"/>
          <p:cNvSpPr txBox="1">
            <a:spLocks noGrp="1"/>
          </p:cNvSpPr>
          <p:nvPr>
            <p:ph type="sldNum" idx="12"/>
          </p:nvPr>
        </p:nvSpPr>
        <p:spPr>
          <a:xfrm>
            <a:off x="3970937" y="8829967"/>
            <a:ext cx="3037839" cy="464819"/>
          </a:xfrm>
          <a:prstGeom prst="rect">
            <a:avLst/>
          </a:prstGeom>
          <a:noFill/>
          <a:ln>
            <a:noFill/>
          </a:ln>
        </p:spPr>
        <p:txBody>
          <a:bodyPr lIns="93175" tIns="46575" rIns="93175" bIns="46575"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1181100" y="696912"/>
            <a:ext cx="4648199"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05" name="Shape 105"/>
          <p:cNvSpPr txBox="1">
            <a:spLocks noGrp="1"/>
          </p:cNvSpPr>
          <p:nvPr>
            <p:ph type="body" idx="1"/>
          </p:nvPr>
        </p:nvSpPr>
        <p:spPr>
          <a:xfrm>
            <a:off x="701039" y="4415789"/>
            <a:ext cx="5608319" cy="4183379"/>
          </a:xfrm>
          <a:prstGeom prst="rect">
            <a:avLst/>
          </a:prstGeom>
          <a:noFill/>
          <a:ln>
            <a:noFill/>
          </a:ln>
        </p:spPr>
        <p:txBody>
          <a:bodyPr lIns="93175" tIns="46575" rIns="93175" bIns="46575" anchor="t" anchorCtr="0">
            <a:noAutofit/>
          </a:bodyPr>
          <a:lstStyle/>
          <a:p>
            <a:pPr>
              <a:buNone/>
            </a:pPr>
            <a:r>
              <a:rPr lang="en-US" sz="1800" b="0" i="0" u="none" strike="noStrike" cap="none" baseline="0" dirty="0"/>
              <a:t>Or, to give the presentation a shorter, pithier title: Graphs, not lists!</a:t>
            </a:r>
          </a:p>
          <a:p>
            <a:endParaRPr lang="en-US" sz="1800" b="0" i="0" u="none" strike="noStrike" cap="none" baseline="0" dirty="0"/>
          </a:p>
          <a:p>
            <a:pPr>
              <a:buNone/>
            </a:pPr>
            <a:r>
              <a:rPr lang="en-US" sz="1800" b="0" i="0" u="none" strike="noStrike" cap="none" baseline="0" dirty="0" smtClean="0"/>
              <a:t>Later in this presentation I’m going to show you how you can give your users search results as graphs, but first I want to talk about why I think you should give your users the option of viewing their search results as </a:t>
            </a:r>
            <a:r>
              <a:rPr lang="en-US" sz="1800" b="0" i="0" u="none" strike="noStrike" cap="none" baseline="0" dirty="0"/>
              <a:t>graphs </a:t>
            </a:r>
            <a:r>
              <a:rPr lang="en-US" sz="1800" b="0" i="0" u="none" strike="noStrike" cap="none" baseline="0" dirty="0" smtClean="0"/>
              <a:t>instead of just as lists. And, if you’ll indulge me, I’m going to explain why by telling </a:t>
            </a:r>
            <a:r>
              <a:rPr lang="en-US" sz="1800" b="0" i="0" u="none" strike="noStrike" cap="none" baseline="0" dirty="0"/>
              <a:t>you a story. Close your </a:t>
            </a:r>
            <a:r>
              <a:rPr lang="en-US" sz="1800" b="0" i="0" u="none" strike="noStrike" cap="none" baseline="0" dirty="0" smtClean="0"/>
              <a:t>eyes, if that’s helpful to you, </a:t>
            </a:r>
            <a:r>
              <a:rPr lang="en-US" sz="1800" b="0" i="0" u="none" strike="noStrike" cap="none" baseline="0" dirty="0"/>
              <a:t>and picture an undergraduate.</a:t>
            </a:r>
          </a:p>
        </p:txBody>
      </p:sp>
      <p:sp>
        <p:nvSpPr>
          <p:cNvPr id="106" name="Shape 106"/>
          <p:cNvSpPr txBox="1">
            <a:spLocks noGrp="1"/>
          </p:cNvSpPr>
          <p:nvPr>
            <p:ph type="sldNum" idx="12"/>
          </p:nvPr>
        </p:nvSpPr>
        <p:spPr>
          <a:xfrm>
            <a:off x="3970937" y="8829967"/>
            <a:ext cx="3037839" cy="464819"/>
          </a:xfrm>
          <a:prstGeom prst="rect">
            <a:avLst/>
          </a:prstGeom>
          <a:noFill/>
          <a:ln>
            <a:noFill/>
          </a:ln>
        </p:spPr>
        <p:txBody>
          <a:bodyPr lIns="93175" tIns="46575" rIns="93175" bIns="46575"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1181100" y="696912"/>
            <a:ext cx="4648199"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13" name="Shape 113"/>
          <p:cNvSpPr txBox="1">
            <a:spLocks noGrp="1"/>
          </p:cNvSpPr>
          <p:nvPr>
            <p:ph type="body" idx="1"/>
          </p:nvPr>
        </p:nvSpPr>
        <p:spPr>
          <a:xfrm>
            <a:off x="701039" y="4415789"/>
            <a:ext cx="5608319" cy="4183379"/>
          </a:xfrm>
          <a:prstGeom prst="rect">
            <a:avLst/>
          </a:prstGeom>
          <a:noFill/>
          <a:ln>
            <a:noFill/>
          </a:ln>
        </p:spPr>
        <p:txBody>
          <a:bodyPr lIns="93175" tIns="46575" rIns="93175" bIns="46575" anchor="t" anchorCtr="0">
            <a:noAutofit/>
          </a:bodyPr>
          <a:lstStyle/>
          <a:p>
            <a:pPr marL="0" marR="0" lvl="0" indent="0" algn="l" rtl="0">
              <a:spcBef>
                <a:spcPts val="0"/>
              </a:spcBef>
              <a:buSzPct val="25000"/>
              <a:buNone/>
            </a:pPr>
            <a:r>
              <a:rPr lang="en-US" sz="1200" b="0" i="0" u="none" strike="noStrike" cap="none" baseline="0" dirty="0"/>
              <a:t>Let’s say she’s a sophomore. She’s currently taking her second sociology class, so </a:t>
            </a:r>
            <a:r>
              <a:rPr lang="en-US" sz="1200" dirty="0"/>
              <a:t>she doesn’t really know a whole lot about the field of sociology yet, b</a:t>
            </a:r>
            <a:r>
              <a:rPr lang="en-US" sz="1200" b="0" i="0" u="none" strike="noStrike" cap="none" baseline="0" dirty="0"/>
              <a:t>ut sh</a:t>
            </a:r>
            <a:r>
              <a:rPr lang="en-US" sz="1200" dirty="0"/>
              <a:t>e was just assigned to write her first real research paper in sociology</a:t>
            </a:r>
            <a:r>
              <a:rPr lang="en-US" sz="1200" dirty="0" smtClean="0"/>
              <a:t>.</a:t>
            </a:r>
            <a:r>
              <a:rPr lang="en-US" sz="1200" b="0" i="0" u="none" strike="noStrike" cap="none" baseline="0" dirty="0" smtClean="0"/>
              <a:t> She’s </a:t>
            </a:r>
            <a:r>
              <a:rPr lang="en-US" sz="1200" b="0" i="0" u="none" strike="noStrike" cap="none" baseline="0" dirty="0"/>
              <a:t>not really sure what she wants to write about, exactly, but she’s thinking about something related to </a:t>
            </a:r>
            <a:r>
              <a:rPr lang="en-US" sz="1200" dirty="0"/>
              <a:t>images of women in popular culture, maybe? </a:t>
            </a:r>
            <a:r>
              <a:rPr lang="en-US" sz="1200" b="0" i="0" u="none" strike="noStrike" cap="none" baseline="0" dirty="0"/>
              <a:t>So she goes to your catalog and she types in “</a:t>
            </a:r>
            <a:r>
              <a:rPr lang="en-US" sz="1200" dirty="0"/>
              <a:t>women in popular culture,</a:t>
            </a:r>
            <a:r>
              <a:rPr lang="en-US" sz="1200" b="0" i="0" u="none" strike="noStrike" cap="none" baseline="0" dirty="0"/>
              <a:t>” just to see what</a:t>
            </a:r>
            <a:r>
              <a:rPr lang="en-US" sz="1200" dirty="0"/>
              <a:t>’s out there on the topic,</a:t>
            </a:r>
            <a:r>
              <a:rPr lang="en-US" sz="1200" b="0" i="0" u="none" strike="noStrike" cap="none" baseline="0" dirty="0"/>
              <a:t> and she hits search.</a:t>
            </a:r>
          </a:p>
          <a:p>
            <a:pPr marL="0" marR="0" lvl="0" indent="0" algn="l" rtl="0">
              <a:buSzPct val="25000"/>
              <a:buNone/>
            </a:pPr>
            <a:r>
              <a:rPr lang="en-US" sz="1200" b="0" i="0" u="none" strike="noStrike" cap="none" baseline="0" dirty="0"/>
              <a:t/>
            </a:r>
            <a:br>
              <a:rPr lang="en-US" sz="1200" b="0" i="0" u="none" strike="noStrike" cap="none" baseline="0" dirty="0"/>
            </a:br>
            <a:r>
              <a:rPr lang="en-US" sz="1200" b="0" i="0" u="none" strike="noStrike" cap="none" baseline="0" dirty="0"/>
              <a:t>Have you got your mental picture of this undergraduate? Go ahead and open your eyes if you do, and think about what’s going to happen next. </a:t>
            </a:r>
          </a:p>
          <a:p>
            <a:pPr marL="0" marR="0" lvl="0" indent="0" algn="l" rtl="0">
              <a:buSzPct val="25000"/>
              <a:buNone/>
            </a:pPr>
            <a:r>
              <a:rPr lang="en-US" sz="1200" b="0" i="0" u="none" strike="noStrike" cap="none" baseline="0" dirty="0"/>
              <a:t/>
            </a:r>
            <a:br>
              <a:rPr lang="en-US" sz="1200" b="0" i="0" u="none" strike="noStrike" cap="none" baseline="0" dirty="0"/>
            </a:br>
            <a:r>
              <a:rPr lang="en-US" sz="1200" b="0" i="0" u="none" strike="noStrike" cap="none" baseline="0" dirty="0"/>
              <a:t>Unless you have a very small library, she’s going to get </a:t>
            </a:r>
            <a:r>
              <a:rPr lang="en-US" sz="1200" dirty="0"/>
              <a:t>hundreds or thousands</a:t>
            </a:r>
            <a:r>
              <a:rPr lang="en-US" sz="1200" b="0" i="0" u="none" strike="noStrike" cap="none" baseline="0" dirty="0"/>
              <a:t> of results for that search, right? We only have about a million records in our catalog, and that search gets </a:t>
            </a:r>
            <a:r>
              <a:rPr lang="en-US" sz="1200" dirty="0"/>
              <a:t>over 700</a:t>
            </a:r>
            <a:r>
              <a:rPr lang="en-US" sz="1200" b="0" i="0" u="none" strike="noStrike" cap="none" baseline="0" dirty="0"/>
              <a:t> hits. If you try it in something like the University of California’s </a:t>
            </a:r>
            <a:r>
              <a:rPr lang="en-US" sz="1200" b="0" i="0" u="none" strike="noStrike" cap="none" baseline="0" dirty="0" err="1"/>
              <a:t>WorldCat</a:t>
            </a:r>
            <a:r>
              <a:rPr lang="en-US" sz="1200" b="0" i="0" u="none" strike="noStrike" cap="none" baseline="0" dirty="0"/>
              <a:t> Local discovery layer, you get </a:t>
            </a:r>
            <a:r>
              <a:rPr lang="en-US" sz="1200" dirty="0"/>
              <a:t>well over 20,000</a:t>
            </a:r>
            <a:r>
              <a:rPr lang="en-US" sz="1200" b="0" i="0" u="none" strike="noStrike" cap="none" baseline="0" dirty="0"/>
              <a:t> hits.</a:t>
            </a:r>
          </a:p>
          <a:p>
            <a:pPr marL="0" marR="0" lvl="0" indent="0" algn="l" rtl="0">
              <a:buSzPct val="25000"/>
              <a:buNone/>
            </a:pPr>
            <a:r>
              <a:rPr lang="en-US" sz="1200" b="0" i="0" u="none" strike="noStrike" cap="none" baseline="0" dirty="0"/>
              <a:t/>
            </a:r>
            <a:br>
              <a:rPr lang="en-US" sz="1200" b="0" i="0" u="none" strike="noStrike" cap="none" baseline="0" dirty="0"/>
            </a:br>
            <a:r>
              <a:rPr lang="en-US" sz="1200" b="0" i="0" u="none" strike="noStrike" cap="none" baseline="0" dirty="0"/>
              <a:t>Now, put yourself back in that students’ mind, with a list of </a:t>
            </a:r>
            <a:r>
              <a:rPr lang="en-US" sz="1200" dirty="0"/>
              <a:t>hundreds or</a:t>
            </a:r>
            <a:r>
              <a:rPr lang="en-US" sz="1200" b="0" i="0" u="none" strike="noStrike" cap="none" baseline="0" dirty="0"/>
              <a:t> thousands of hits in front of her, a lot of which don’t look very relevant to what she thinks she wants to write about.  You know she’s not going to read through </a:t>
            </a:r>
            <a:r>
              <a:rPr lang="en-US" sz="1200" dirty="0"/>
              <a:t>700</a:t>
            </a:r>
            <a:r>
              <a:rPr lang="en-US" sz="1200" b="0" i="0" u="none" strike="noStrike" cap="none" baseline="0" dirty="0"/>
              <a:t> results, let alone </a:t>
            </a:r>
            <a:r>
              <a:rPr lang="en-US" sz="1200" dirty="0"/>
              <a:t>20,000</a:t>
            </a:r>
            <a:r>
              <a:rPr lang="en-US" sz="1200" b="0" i="0" u="none" strike="noStrike" cap="none" baseline="0" dirty="0"/>
              <a:t>, and as much as we tweak our relevance rankings, a relevance ranking is only as good as a user’s ability to translate their felt information need into an actual search string -- which, since she’s a sophomore just starting to explore topics in an area she isn’t very familiar with, clearly isn’t very good yet. But that’s normal!</a:t>
            </a:r>
          </a:p>
        </p:txBody>
      </p:sp>
      <p:sp>
        <p:nvSpPr>
          <p:cNvPr id="114" name="Shape 114"/>
          <p:cNvSpPr txBox="1">
            <a:spLocks noGrp="1"/>
          </p:cNvSpPr>
          <p:nvPr>
            <p:ph type="sldNum" idx="12"/>
          </p:nvPr>
        </p:nvSpPr>
        <p:spPr>
          <a:xfrm>
            <a:off x="3970937" y="8829967"/>
            <a:ext cx="3037839" cy="464819"/>
          </a:xfrm>
          <a:prstGeom prst="rect">
            <a:avLst/>
          </a:prstGeom>
          <a:noFill/>
          <a:ln>
            <a:noFill/>
          </a:ln>
        </p:spPr>
        <p:txBody>
          <a:bodyPr lIns="93175" tIns="46575" rIns="93175" bIns="46575"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1181100" y="696912"/>
            <a:ext cx="4648199"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19" name="Shape 119"/>
          <p:cNvSpPr txBox="1">
            <a:spLocks noGrp="1"/>
          </p:cNvSpPr>
          <p:nvPr>
            <p:ph type="body" idx="1"/>
          </p:nvPr>
        </p:nvSpPr>
        <p:spPr>
          <a:xfrm>
            <a:off x="701039" y="4415789"/>
            <a:ext cx="5608319" cy="4183379"/>
          </a:xfrm>
          <a:prstGeom prst="rect">
            <a:avLst/>
          </a:prstGeom>
          <a:noFill/>
          <a:ln>
            <a:noFill/>
          </a:ln>
        </p:spPr>
        <p:txBody>
          <a:bodyPr lIns="93175" tIns="46575" rIns="93175" bIns="46575" anchor="t" anchorCtr="0">
            <a:noAutofit/>
          </a:bodyPr>
          <a:lstStyle/>
          <a:p>
            <a:pPr marL="0" marR="0" lvl="0" indent="0" algn="l" rtl="0">
              <a:spcBef>
                <a:spcPts val="0"/>
              </a:spcBef>
              <a:buSzPct val="25000"/>
              <a:buNone/>
            </a:pPr>
            <a:r>
              <a:rPr lang="en-US" sz="1200" b="0" i="0" u="none" strike="noStrike" cap="none" baseline="0" dirty="0"/>
              <a:t>If you’ve been to library school in the past 15 years or so, you probably encountered </a:t>
            </a:r>
            <a:r>
              <a:rPr lang="en-US" sz="1200" b="0" i="0" u="none" strike="noStrike" cap="none" baseline="0" dirty="0" err="1"/>
              <a:t>Kuhlthau’s</a:t>
            </a:r>
            <a:r>
              <a:rPr lang="en-US" sz="1200" b="0" i="0" u="none" strike="noStrike" cap="none" baseline="0" dirty="0"/>
              <a:t> model of the information search process while you were there. If you have, you know that this stage of the research process -- she calls it “exploration” -- is generally the most stressful and confusing for students. This process of starting with a sort of fuzzy, general idea of what they want to write about, and doing some searching and getting a sense of what’s out there and refining their topic and eventually, we hope, honing in on something manageable -- </a:t>
            </a:r>
            <a:r>
              <a:rPr lang="en-US" sz="1200" b="0" i="0" u="none" strike="noStrike" cap="none" baseline="0" dirty="0" smtClean="0"/>
              <a:t>students </a:t>
            </a:r>
            <a:r>
              <a:rPr lang="en-US" sz="1200" b="0" i="0" u="none" strike="noStrike" cap="none" baseline="0" dirty="0"/>
              <a:t>tend to find this part of the process frustrating, confusing, and anxiety-provoking. And search tools that give them a list of thousands of results when they’re at this stage of the process don’t </a:t>
            </a:r>
            <a:r>
              <a:rPr lang="en-US" sz="1200" b="0" i="0" u="none" strike="noStrike" cap="none" baseline="0" dirty="0" smtClean="0"/>
              <a:t>help. </a:t>
            </a:r>
            <a:r>
              <a:rPr lang="en-US" sz="1200" b="0" i="0" u="none" strike="noStrike" cap="none" baseline="0" dirty="0"/>
              <a:t>Using the catalog to test out a potential topic that they find interesting and getting an overwhelmingly humongous list of not-quite-relevant things says, “</a:t>
            </a:r>
            <a:r>
              <a:rPr lang="en-US" sz="1200" b="0" i="0" u="none" strike="noStrike" cap="none" baseline="0" dirty="0" err="1"/>
              <a:t>Bzzt</a:t>
            </a:r>
            <a:r>
              <a:rPr lang="en-US" sz="1200" b="0" i="0" u="none" strike="noStrike" cap="none" baseline="0" dirty="0"/>
              <a:t>! You’ve failed at searching. Try again.”</a:t>
            </a:r>
          </a:p>
          <a:p>
            <a:pPr marL="0" marR="0" lvl="0" indent="0" algn="l" rtl="0">
              <a:buSzPct val="25000"/>
              <a:buNone/>
            </a:pPr>
            <a:r>
              <a:rPr lang="en-US" sz="1200" b="0" i="0" u="none" strike="noStrike" cap="none" baseline="0" dirty="0"/>
              <a:t/>
            </a:r>
            <a:br>
              <a:rPr lang="en-US" sz="1200" b="0" i="0" u="none" strike="noStrike" cap="none" baseline="0" dirty="0"/>
            </a:br>
            <a:r>
              <a:rPr lang="en-US" sz="1200" b="0" i="0" u="none" strike="noStrike" cap="none" baseline="0" dirty="0"/>
              <a:t>But they haven’t failed, not really. They’re trying to get a sense of what’s out there on their topic, to situate themselves in the scholarly landscape around that issue and figure out which piece of land they want to stake out as their own. And that list of thousands of items contains the data to help them do that really well. The problem is that, when that data is formatted as a giant list, it’s way too much information for them to process. </a:t>
            </a:r>
          </a:p>
          <a:p>
            <a:pPr marL="0" marR="0" lvl="0" indent="0" algn="l" rtl="0">
              <a:buSzPct val="25000"/>
              <a:buNone/>
            </a:pPr>
            <a:r>
              <a:rPr lang="en-US" sz="1200" b="0" i="0" u="none" strike="noStrike" cap="none" baseline="0" dirty="0"/>
              <a:t/>
            </a:r>
            <a:br>
              <a:rPr lang="en-US" sz="1200" b="0" i="0" u="none" strike="noStrike" cap="none" baseline="0" dirty="0"/>
            </a:br>
            <a:r>
              <a:rPr lang="en-US" sz="1200" b="0" i="0" u="none" strike="noStrike" cap="none" baseline="0" dirty="0"/>
              <a:t>This is where graphs come in. Presenting information as graphs, rather than lists, makes it possible to take in lots of information at once, to get an overall sense of the landscape at a glance. </a:t>
            </a:r>
          </a:p>
          <a:p>
            <a:endParaRPr lang="en-US" sz="1200" b="0" i="0" u="none" strike="noStrike" cap="none" baseline="0" dirty="0"/>
          </a:p>
          <a:p>
            <a:pPr marL="0" marR="0" lvl="0" indent="0" algn="l" rtl="0">
              <a:buSzPct val="25000"/>
              <a:buNone/>
            </a:pPr>
            <a:r>
              <a:rPr lang="en-US" sz="1200" b="0" i="0" u="none" strike="noStrike" cap="none" baseline="0" dirty="0" smtClean="0"/>
              <a:t>And it’s actually not that hard to present catalog results as a graph, </a:t>
            </a:r>
            <a:r>
              <a:rPr lang="en-US" sz="1200" b="0" i="0" u="none" strike="noStrike" cap="none" baseline="0" dirty="0"/>
              <a:t>using features built in to </a:t>
            </a:r>
            <a:r>
              <a:rPr lang="en-US" sz="1200" b="0" i="0" u="none" strike="noStrike" cap="none" baseline="0" dirty="0" err="1"/>
              <a:t>Solr</a:t>
            </a:r>
            <a:r>
              <a:rPr lang="en-US" sz="1200" b="0" i="0" u="none" strike="noStrike" cap="none" baseline="0" dirty="0"/>
              <a:t> that provide hierarchical faceting data and using the D3 </a:t>
            </a:r>
            <a:r>
              <a:rPr lang="en-US" sz="1200" b="0" i="0" u="none" strike="noStrike" cap="none" baseline="0" dirty="0" err="1"/>
              <a:t>Javascript</a:t>
            </a:r>
            <a:r>
              <a:rPr lang="en-US" sz="1200" b="0" i="0" u="none" strike="noStrike" cap="none" baseline="0" dirty="0"/>
              <a:t> library, which is designed for creating data visualizations. </a:t>
            </a:r>
          </a:p>
        </p:txBody>
      </p:sp>
      <p:sp>
        <p:nvSpPr>
          <p:cNvPr id="120" name="Shape 120"/>
          <p:cNvSpPr txBox="1">
            <a:spLocks noGrp="1"/>
          </p:cNvSpPr>
          <p:nvPr>
            <p:ph type="sldNum" idx="12"/>
          </p:nvPr>
        </p:nvSpPr>
        <p:spPr>
          <a:xfrm>
            <a:off x="3970937" y="8829967"/>
            <a:ext cx="3037839" cy="464819"/>
          </a:xfrm>
          <a:prstGeom prst="rect">
            <a:avLst/>
          </a:prstGeom>
          <a:noFill/>
          <a:ln>
            <a:noFill/>
          </a:ln>
        </p:spPr>
        <p:txBody>
          <a:bodyPr lIns="93175" tIns="46575" rIns="93175" bIns="46575"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1181100" y="696912"/>
            <a:ext cx="4648199"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25" name="Shape 125"/>
          <p:cNvSpPr txBox="1">
            <a:spLocks noGrp="1"/>
          </p:cNvSpPr>
          <p:nvPr>
            <p:ph type="body" idx="1"/>
          </p:nvPr>
        </p:nvSpPr>
        <p:spPr>
          <a:xfrm>
            <a:off x="701039" y="4415789"/>
            <a:ext cx="5608319" cy="4183379"/>
          </a:xfrm>
          <a:prstGeom prst="rect">
            <a:avLst/>
          </a:prstGeom>
          <a:noFill/>
          <a:ln>
            <a:noFill/>
          </a:ln>
        </p:spPr>
        <p:txBody>
          <a:bodyPr lIns="93175" tIns="46575" rIns="93175" bIns="46575" anchor="t" anchorCtr="0">
            <a:noAutofit/>
          </a:bodyPr>
          <a:lstStyle/>
          <a:p>
            <a:pPr marL="0" marR="0" lvl="0" indent="0" algn="l" rtl="0">
              <a:spcBef>
                <a:spcPts val="0"/>
              </a:spcBef>
              <a:buSzPct val="25000"/>
              <a:buNone/>
            </a:pPr>
            <a:r>
              <a:rPr lang="en-US" sz="1200" b="0" i="0" u="none" strike="noStrike" cap="none" baseline="0" dirty="0"/>
              <a:t>I’m starting out with the assumption that you have at least some of your library data in </a:t>
            </a:r>
            <a:r>
              <a:rPr lang="en-US" sz="1200" b="0" i="0" u="none" strike="noStrike" cap="none" baseline="0" dirty="0" err="1"/>
              <a:t>Solr</a:t>
            </a:r>
            <a:r>
              <a:rPr lang="en-US" sz="1200" b="0" i="0" u="none" strike="noStrike" cap="none" baseline="0" dirty="0"/>
              <a:t> already, given how many of the institutions represented here use one or more of </a:t>
            </a:r>
            <a:r>
              <a:rPr lang="en-US" sz="1200" b="0" i="0" u="none" strike="noStrike" cap="none" baseline="0" dirty="0" err="1"/>
              <a:t>Blacklight</a:t>
            </a:r>
            <a:r>
              <a:rPr lang="en-US" sz="1200" b="0" i="0" u="none" strike="noStrike" cap="none" baseline="0" dirty="0"/>
              <a:t>, </a:t>
            </a:r>
            <a:r>
              <a:rPr lang="en-US" sz="1200" b="0" i="0" u="none" strike="noStrike" cap="none" baseline="0" dirty="0" err="1"/>
              <a:t>VuFind</a:t>
            </a:r>
            <a:r>
              <a:rPr lang="en-US" sz="1200" b="0" i="0" u="none" strike="noStrike" cap="none" baseline="0" dirty="0"/>
              <a:t>, Hydra, or </a:t>
            </a:r>
            <a:r>
              <a:rPr lang="en-US" sz="1200" b="0" i="0" u="none" strike="noStrike" cap="none" baseline="0" dirty="0" err="1"/>
              <a:t>Islandora</a:t>
            </a:r>
            <a:r>
              <a:rPr lang="en-US" sz="1200" b="0" i="0" u="none" strike="noStrike" cap="none" baseline="0" dirty="0"/>
              <a:t>, all of which use </a:t>
            </a:r>
            <a:r>
              <a:rPr lang="en-US" sz="1200" b="0" i="0" u="none" strike="noStrike" cap="none" baseline="0" dirty="0" err="1"/>
              <a:t>Solr</a:t>
            </a:r>
            <a:r>
              <a:rPr lang="en-US" sz="1200" b="0" i="0" u="none" strike="noStrike" cap="none" baseline="0" dirty="0"/>
              <a:t> for searching. And as I’m sure you already know, </a:t>
            </a:r>
            <a:r>
              <a:rPr lang="en-US" sz="1200" b="0" i="0" u="none" strike="noStrike" cap="none" baseline="0" dirty="0" err="1"/>
              <a:t>Solr</a:t>
            </a:r>
            <a:r>
              <a:rPr lang="en-US" sz="1200" b="0" i="0" u="none" strike="noStrike" cap="none" baseline="0" dirty="0"/>
              <a:t> will give you facet counts for search results. But more recent versions of </a:t>
            </a:r>
            <a:r>
              <a:rPr lang="en-US" sz="1200" b="0" i="0" u="none" strike="noStrike" cap="none" baseline="0" dirty="0" err="1"/>
              <a:t>Solr</a:t>
            </a:r>
            <a:r>
              <a:rPr lang="en-US" sz="1200" b="0" i="0" u="none" strike="noStrike" cap="none" baseline="0" dirty="0"/>
              <a:t>, 4.0 or above, will also give you what are called pivot facets, or decision tree facets. These pivot facets are multi-level. Like you can see on the screen, this snippet of a response for a </a:t>
            </a:r>
            <a:r>
              <a:rPr lang="en-US" sz="1200" b="0" i="0" u="none" strike="noStrike" cap="none" baseline="0" dirty="0" err="1"/>
              <a:t>Solr</a:t>
            </a:r>
            <a:r>
              <a:rPr lang="en-US" sz="1200" b="0" i="0" u="none" strike="noStrike" cap="none" baseline="0" dirty="0"/>
              <a:t> query with pivot facets gives </a:t>
            </a:r>
            <a:r>
              <a:rPr lang="en-US" sz="1200" b="0" i="0" u="none" strike="noStrike" cap="none" baseline="0" dirty="0" smtClean="0"/>
              <a:t>you, in this case, </a:t>
            </a:r>
            <a:r>
              <a:rPr lang="en-US" sz="1200" b="0" i="0" u="none" strike="noStrike" cap="none" baseline="0" dirty="0"/>
              <a:t>facets for more specific call number groups within broader call number groups. So now you’ve got hierarchical facet data</a:t>
            </a:r>
            <a:r>
              <a:rPr lang="en-US" sz="1200" b="0" i="0" u="none" strike="noStrike" cap="none" baseline="0" dirty="0" smtClean="0"/>
              <a:t>. You can do this with any index fields you want, and they don’t have to be ones that are strictly hierarchical like one-letter and two-letter call number stems are. You’ll see some examples later in the presentation of ones that aren’t strictly hierarchical. </a:t>
            </a:r>
            <a:r>
              <a:rPr lang="en-US" sz="1200" b="0" i="0" u="none" strike="noStrike" cap="none" baseline="0" dirty="0"/>
              <a:t>[pause for a second for people to take this </a:t>
            </a:r>
            <a:r>
              <a:rPr lang="en-US" sz="1200" b="0" i="0" u="none" strike="noStrike" cap="none" baseline="0" dirty="0" err="1"/>
              <a:t>json</a:t>
            </a:r>
            <a:r>
              <a:rPr lang="en-US" sz="1200" b="0" i="0" u="none" strike="noStrike" cap="none" baseline="0" dirty="0"/>
              <a:t> in]</a:t>
            </a:r>
          </a:p>
        </p:txBody>
      </p:sp>
      <p:sp>
        <p:nvSpPr>
          <p:cNvPr id="126" name="Shape 126"/>
          <p:cNvSpPr txBox="1">
            <a:spLocks noGrp="1"/>
          </p:cNvSpPr>
          <p:nvPr>
            <p:ph type="sldNum" idx="12"/>
          </p:nvPr>
        </p:nvSpPr>
        <p:spPr>
          <a:xfrm>
            <a:off x="3970937" y="8829967"/>
            <a:ext cx="3037839" cy="464819"/>
          </a:xfrm>
          <a:prstGeom prst="rect">
            <a:avLst/>
          </a:prstGeom>
          <a:noFill/>
          <a:ln>
            <a:noFill/>
          </a:ln>
        </p:spPr>
        <p:txBody>
          <a:bodyPr lIns="93175" tIns="46575" rIns="93175" bIns="46575"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133" name="Shape 133"/>
          <p:cNvSpPr txBox="1">
            <a:spLocks noGrp="1"/>
          </p:cNvSpPr>
          <p:nvPr>
            <p:ph type="body" idx="1"/>
          </p:nvPr>
        </p:nvSpPr>
        <p:spPr>
          <a:xfrm>
            <a:off x="701039" y="4415789"/>
            <a:ext cx="5608319" cy="4183379"/>
          </a:xfrm>
          <a:prstGeom prst="rect">
            <a:avLst/>
          </a:prstGeom>
          <a:noFill/>
          <a:ln>
            <a:noFill/>
          </a:ln>
        </p:spPr>
        <p:txBody>
          <a:bodyPr lIns="93175" tIns="46575" rIns="93175" bIns="46575" anchor="t" anchorCtr="0">
            <a:noAutofit/>
          </a:bodyPr>
          <a:lstStyle/>
          <a:p>
            <a:pPr marL="0" marR="0" lvl="0" indent="0" algn="l" rtl="0">
              <a:spcBef>
                <a:spcPts val="0"/>
              </a:spcBef>
              <a:buSzPct val="25000"/>
              <a:buNone/>
            </a:pPr>
            <a:r>
              <a:rPr lang="en-US" sz="1200" b="0" i="0" u="none" strike="noStrike" cap="none" baseline="0" dirty="0"/>
              <a:t>And D3, the </a:t>
            </a:r>
            <a:r>
              <a:rPr lang="en-US" sz="1200" b="0" i="0" u="none" strike="noStrike" cap="none" baseline="0" dirty="0" err="1"/>
              <a:t>Javascript</a:t>
            </a:r>
            <a:r>
              <a:rPr lang="en-US" sz="1200" b="0" i="0" u="none" strike="noStrike" cap="none" baseline="0" dirty="0"/>
              <a:t> library for data visualization, has some excellent visualizations for hierarchical data -- and non-hierarchical data, for that matter</a:t>
            </a:r>
            <a:r>
              <a:rPr lang="en-US" sz="1200" b="0" i="0" u="none" strike="noStrike" cap="none" baseline="0" dirty="0" smtClean="0"/>
              <a:t>. I was trying to put some images on this slide to give you an example of what D3 can do, but there are so many visualizations, it’s easier to take a quick field trip to one of the many D3 galleries on the Web to take a quick look at some examples.</a:t>
            </a:r>
            <a:endParaRPr lang="en-US" sz="1200" b="0" i="0" u="none" strike="noStrike" cap="none" baseline="0" dirty="0"/>
          </a:p>
          <a:p>
            <a:pPr>
              <a:buNone/>
            </a:pPr>
            <a:r>
              <a:rPr lang="en-US" sz="1200" b="0" i="0" u="none" strike="noStrike" cap="none" baseline="0" dirty="0"/>
              <a:t/>
            </a:r>
            <a:br>
              <a:rPr lang="en-US" sz="1200" b="0" i="0" u="none" strike="noStrike" cap="none" baseline="0" dirty="0"/>
            </a:br>
            <a:r>
              <a:rPr lang="en-US" sz="1200" b="0" i="0" u="none" strike="noStrike" cap="none" baseline="0" dirty="0"/>
              <a:t>D3 makes it really easy to create visualizations like these, but there are a couple of catches. </a:t>
            </a:r>
          </a:p>
          <a:p>
            <a:endParaRPr lang="en-US" sz="1200" b="0" i="0" u="none" strike="noStrike" cap="none" baseline="0" dirty="0"/>
          </a:p>
          <a:p>
            <a:pPr>
              <a:buNone/>
            </a:pPr>
            <a:r>
              <a:rPr lang="en-US" sz="1200" b="0" i="0" u="none" strike="noStrike" cap="none" baseline="0" dirty="0"/>
              <a:t>One catch is that </a:t>
            </a:r>
            <a:r>
              <a:rPr lang="en-US" sz="1200" b="0" i="0" u="none" strike="noStrike" cap="none" baseline="0" dirty="0" smtClean="0"/>
              <a:t>some of the visualizations </a:t>
            </a:r>
            <a:r>
              <a:rPr lang="en-US" sz="1200" b="0" i="0" u="none" strike="noStrike" cap="none" baseline="0" dirty="0"/>
              <a:t>are </a:t>
            </a:r>
            <a:r>
              <a:rPr lang="en-US" sz="1200" b="0" i="0" u="none" strike="noStrike" cap="none" baseline="0" dirty="0" smtClean="0"/>
              <a:t>really </a:t>
            </a:r>
            <a:r>
              <a:rPr lang="en-US" sz="1200" b="0" i="0" u="none" strike="noStrike" cap="none" baseline="0" dirty="0"/>
              <a:t>sensitive to dirty </a:t>
            </a:r>
            <a:r>
              <a:rPr lang="en-US" sz="1200" b="0" i="0" u="none" strike="noStrike" cap="none" baseline="0" dirty="0" smtClean="0"/>
              <a:t>data and missing data. This seems to be a particular problem with </a:t>
            </a:r>
            <a:r>
              <a:rPr lang="en-US" sz="1200" b="0" i="0" u="none" strike="noStrike" cap="none" baseline="0" dirty="0" err="1" smtClean="0"/>
              <a:t>treemaps</a:t>
            </a:r>
            <a:r>
              <a:rPr lang="en-US" sz="1200" b="0" i="0" u="none" strike="noStrike" cap="none" baseline="0" dirty="0" smtClean="0"/>
              <a:t>, the third visualization in the fourth row there, which is a visualization I really like and wound up using in our production system because it’s an extremely space-efficient visualization. </a:t>
            </a:r>
            <a:r>
              <a:rPr lang="en-US" sz="1200" b="0" i="0" u="none" strike="noStrike" cap="none" baseline="0" dirty="0"/>
              <a:t>If, say, you're trying to do a call number based </a:t>
            </a:r>
            <a:r>
              <a:rPr lang="en-US" sz="1200" b="0" i="0" u="none" strike="noStrike" cap="none" baseline="0" dirty="0" err="1"/>
              <a:t>treemap</a:t>
            </a:r>
            <a:r>
              <a:rPr lang="en-US" sz="1200" b="0" i="0" u="none" strike="noStrike" cap="none" baseline="0" dirty="0"/>
              <a:t>, and some homegrown non-LC-like call numbers snuck into your call number index, </a:t>
            </a:r>
            <a:r>
              <a:rPr lang="en-US" sz="1200" b="0" i="0" u="none" strike="noStrike" cap="none" baseline="0" dirty="0" smtClean="0"/>
              <a:t>and they’re different enough in format from real LC call numbers that </a:t>
            </a:r>
            <a:r>
              <a:rPr lang="en-US" sz="1200" b="0" i="0" u="none" strike="noStrike" cap="none" baseline="0" dirty="0" err="1" smtClean="0"/>
              <a:t>SolrMarc’s</a:t>
            </a:r>
            <a:r>
              <a:rPr lang="en-US" sz="1200" b="0" i="0" u="none" strike="noStrike" cap="none" baseline="0" dirty="0" smtClean="0"/>
              <a:t> call number maps don’t handle them cleanly, </a:t>
            </a:r>
            <a:r>
              <a:rPr lang="en-US" sz="1200" b="0" i="0" u="none" strike="noStrike" cap="none" baseline="0" dirty="0"/>
              <a:t>D3 is likely to just refuse to draw a </a:t>
            </a:r>
            <a:r>
              <a:rPr lang="en-US" sz="1200" b="0" i="0" u="none" strike="noStrike" cap="none" baseline="0" dirty="0" err="1"/>
              <a:t>treemap</a:t>
            </a:r>
            <a:r>
              <a:rPr lang="en-US" sz="1200" b="0" i="0" u="none" strike="noStrike" cap="none" baseline="0" dirty="0"/>
              <a:t> if your results include an item with one of those call numbers. (I won't tell you how long it took me to figure out that that was why the </a:t>
            </a:r>
            <a:r>
              <a:rPr lang="en-US" sz="1200" b="0" i="0" u="none" strike="noStrike" cap="none" baseline="0" dirty="0" err="1"/>
              <a:t>treemap</a:t>
            </a:r>
            <a:r>
              <a:rPr lang="en-US" sz="1200" b="0" i="0" u="none" strike="noStrike" cap="none" baseline="0" dirty="0"/>
              <a:t> just wouldn't render some of the time</a:t>
            </a:r>
            <a:r>
              <a:rPr lang="en-US" sz="1200" b="0" i="0" u="none" strike="noStrike" cap="none" baseline="0" dirty="0" smtClean="0"/>
              <a:t>.)</a:t>
            </a:r>
            <a:endParaRPr lang="en-US" sz="1200" b="0" i="0" u="none" strike="noStrike" cap="none" baseline="0" dirty="0"/>
          </a:p>
          <a:p>
            <a:endParaRPr lang="en-US" sz="1200" b="0" i="0" u="none" strike="noStrike" cap="none" baseline="0" dirty="0"/>
          </a:p>
          <a:p>
            <a:pPr marL="0" marR="0" lvl="0" indent="0" algn="l" rtl="0">
              <a:buSzPct val="25000"/>
              <a:buNone/>
            </a:pPr>
            <a:r>
              <a:rPr lang="en-US" sz="1200" b="0" i="0" u="none" strike="noStrike" cap="none" baseline="0" dirty="0"/>
              <a:t>Another catch is that D3 expects to get this hierarchical data in a very particular format, which is not the format in which </a:t>
            </a:r>
            <a:r>
              <a:rPr lang="en-US" sz="1200" b="0" i="0" u="none" strike="noStrike" cap="none" baseline="0" dirty="0" err="1"/>
              <a:t>Solr</a:t>
            </a:r>
            <a:r>
              <a:rPr lang="en-US" sz="1200" b="0" i="0" u="none" strike="noStrike" cap="none" baseline="0" dirty="0"/>
              <a:t> outputs the pivot facet data. But I have a little piece of code on </a:t>
            </a:r>
            <a:r>
              <a:rPr lang="en-US" sz="1200" b="0" i="0" u="none" strike="noStrike" cap="none" baseline="0" dirty="0" err="1" smtClean="0"/>
              <a:t>Github</a:t>
            </a:r>
            <a:r>
              <a:rPr lang="en-US" sz="1200" b="0" i="0" u="none" strike="noStrike" cap="none" baseline="0" dirty="0" smtClean="0"/>
              <a:t> </a:t>
            </a:r>
            <a:r>
              <a:rPr lang="en-US" sz="1200" b="0" i="0" u="none" strike="noStrike" cap="none" baseline="0" dirty="0"/>
              <a:t>that will take </a:t>
            </a:r>
            <a:r>
              <a:rPr lang="en-US" sz="1200" b="0" i="0" u="none" strike="noStrike" cap="none" baseline="0" dirty="0" err="1"/>
              <a:t>Solr’s</a:t>
            </a:r>
            <a:r>
              <a:rPr lang="en-US" sz="1200" b="0" i="0" u="none" strike="noStrike" cap="none" baseline="0" dirty="0"/>
              <a:t> pivot facet output and transform it into the “flare” </a:t>
            </a:r>
            <a:r>
              <a:rPr lang="en-US" sz="1200" b="0" i="0" u="none" strike="noStrike" cap="none" baseline="0" dirty="0" err="1"/>
              <a:t>json</a:t>
            </a:r>
            <a:r>
              <a:rPr lang="en-US" sz="1200" b="0" i="0" u="none" strike="noStrike" cap="none" baseline="0" dirty="0"/>
              <a:t> format that D3 expects. </a:t>
            </a:r>
            <a:r>
              <a:rPr lang="en-US" sz="1200" b="0" i="0" u="none" strike="noStrike" cap="none" baseline="0" dirty="0" smtClean="0"/>
              <a:t>I have a link to that code on my last slide. With that code, </a:t>
            </a:r>
            <a:r>
              <a:rPr lang="en-US" sz="1200" b="0" i="0" u="none" strike="noStrike" cap="none" baseline="0" dirty="0"/>
              <a:t>all you have to do to start playing around with creating D3 visualizations of your own </a:t>
            </a:r>
            <a:r>
              <a:rPr lang="en-US" sz="1200" b="0" i="0" u="none" strike="noStrike" cap="none" baseline="0" dirty="0" err="1"/>
              <a:t>Solr</a:t>
            </a:r>
            <a:r>
              <a:rPr lang="en-US" sz="1200" b="0" i="0" u="none" strike="noStrike" cap="none" baseline="0" dirty="0"/>
              <a:t> data is to pick the index fields that you want to visualize, go to a D3 example site like </a:t>
            </a:r>
            <a:r>
              <a:rPr lang="en-US" sz="1200" b="0" i="0" u="none" strike="noStrike" cap="none" baseline="0" dirty="0" smtClean="0"/>
              <a:t>this one, </a:t>
            </a:r>
            <a:r>
              <a:rPr lang="en-US" sz="1200" b="0" i="0" u="none" strike="noStrike" cap="none" baseline="0" dirty="0"/>
              <a:t>and find some example code for a D3 visualization that you want to try. The code that I have on </a:t>
            </a:r>
            <a:r>
              <a:rPr lang="en-US" sz="1200" b="0" i="0" u="none" strike="noStrike" cap="none" baseline="0" dirty="0" err="1"/>
              <a:t>Github</a:t>
            </a:r>
            <a:r>
              <a:rPr lang="en-US" sz="1200" b="0" i="0" u="none" strike="noStrike" cap="none" baseline="0" dirty="0"/>
              <a:t> is a pure </a:t>
            </a:r>
            <a:r>
              <a:rPr lang="en-US" sz="1200" b="0" i="0" u="none" strike="noStrike" cap="none" baseline="0" dirty="0" err="1"/>
              <a:t>Javascript</a:t>
            </a:r>
            <a:r>
              <a:rPr lang="en-US" sz="1200" b="0" i="0" u="none" strike="noStrike" cap="none" baseline="0" dirty="0"/>
              <a:t> thing, not for production since it needs direct access to </a:t>
            </a:r>
            <a:r>
              <a:rPr lang="en-US" sz="1200" b="0" i="0" u="none" strike="noStrike" cap="none" baseline="0" dirty="0" err="1"/>
              <a:t>Solr</a:t>
            </a:r>
            <a:r>
              <a:rPr lang="en-US" sz="1200" b="0" i="0" u="none" strike="noStrike" cap="none" baseline="0" dirty="0"/>
              <a:t>, but you can really easily play around with different types of D3 visualizations and visualizing different fields in your </a:t>
            </a:r>
            <a:r>
              <a:rPr lang="en-US" sz="1200" b="0" i="0" u="none" strike="noStrike" cap="none" baseline="0" dirty="0" err="1"/>
              <a:t>Solr</a:t>
            </a:r>
            <a:r>
              <a:rPr lang="en-US" sz="1200" b="0" i="0" u="none" strike="noStrike" cap="none" baseline="0" dirty="0"/>
              <a:t> index with this, just to get a sense of what’s possible and what might be useful. </a:t>
            </a:r>
          </a:p>
        </p:txBody>
      </p:sp>
      <p:sp>
        <p:nvSpPr>
          <p:cNvPr id="134" name="Shape 134"/>
          <p:cNvSpPr txBox="1">
            <a:spLocks noGrp="1"/>
          </p:cNvSpPr>
          <p:nvPr>
            <p:ph type="sldNum" idx="12"/>
          </p:nvPr>
        </p:nvSpPr>
        <p:spPr>
          <a:xfrm>
            <a:off x="3970937" y="8829967"/>
            <a:ext cx="3037839" cy="464819"/>
          </a:xfrm>
          <a:prstGeom prst="rect">
            <a:avLst/>
          </a:prstGeom>
          <a:noFill/>
          <a:ln>
            <a:noFill/>
          </a:ln>
        </p:spPr>
        <p:txBody>
          <a:bodyPr lIns="93175" tIns="46575" rIns="93175" bIns="46575" anchor="b" anchorCtr="0">
            <a:noAutofit/>
          </a:bodyPr>
          <a:lstStyle/>
          <a:p>
            <a:pPr marL="0" marR="0" lvl="0" indent="0" algn="r" rtl="0">
              <a:spcBef>
                <a:spcPts val="0"/>
              </a:spcBef>
              <a:buSzPct val="25000"/>
              <a:buNone/>
            </a:pPr>
            <a:r>
              <a:rPr lang="en-US"/>
              <a: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0" name="Shape 140"/>
          <p:cNvSpPr txBox="1">
            <a:spLocks noGrp="1"/>
          </p:cNvSpPr>
          <p:nvPr>
            <p:ph type="body" idx="1"/>
          </p:nvPr>
        </p:nvSpPr>
        <p:spPr>
          <a:xfrm>
            <a:off x="701039" y="4415789"/>
            <a:ext cx="5608200" cy="4183500"/>
          </a:xfrm>
          <a:prstGeom prst="rect">
            <a:avLst/>
          </a:prstGeom>
        </p:spPr>
        <p:txBody>
          <a:bodyPr lIns="91425" tIns="91425" rIns="91425" bIns="91425" anchor="ctr" anchorCtr="0">
            <a:noAutofit/>
          </a:bodyPr>
          <a:lstStyle/>
          <a:p>
            <a:pPr>
              <a:buNone/>
            </a:pPr>
            <a:r>
              <a:rPr lang="en-US" dirty="0" smtClean="0"/>
              <a:t>And </a:t>
            </a:r>
            <a:r>
              <a:rPr lang="en-US" dirty="0"/>
              <a:t>it really is super easy. I can fit the code to create a basic </a:t>
            </a:r>
            <a:r>
              <a:rPr lang="en-US" dirty="0" err="1"/>
              <a:t>treemap</a:t>
            </a:r>
            <a:r>
              <a:rPr lang="en-US" dirty="0"/>
              <a:t> on three slides. So on this slide, we have </a:t>
            </a:r>
            <a:r>
              <a:rPr lang="en-US" dirty="0" smtClean="0"/>
              <a:t>some of our </a:t>
            </a:r>
            <a:r>
              <a:rPr lang="en-US" dirty="0"/>
              <a:t>data, in the “flare” JSON format that D3 expects when you’re creating hierarchical visualizations</a:t>
            </a:r>
            <a:r>
              <a:rPr lang="en-US" dirty="0" smtClean="0"/>
              <a:t>. In this case we’re doing call numbers and topic facets, which are</a:t>
            </a:r>
            <a:r>
              <a:rPr lang="en-US" baseline="0" dirty="0" smtClean="0"/>
              <a:t> subsections of Library of Congress Subject Headings.</a:t>
            </a:r>
            <a:r>
              <a:rPr lang="en-US" dirty="0" smtClean="0"/>
              <a:t> </a:t>
            </a:r>
            <a:r>
              <a:rPr lang="en-US" dirty="0"/>
              <a:t>A lot of the time you’ll pull this data in via a JSON API, which D3 has excellent support </a:t>
            </a:r>
            <a:r>
              <a:rPr lang="en-US" dirty="0" smtClean="0"/>
              <a:t>for.</a:t>
            </a: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701039" y="4415789"/>
            <a:ext cx="5608200" cy="4183500"/>
          </a:xfrm>
          <a:prstGeom prst="rect">
            <a:avLst/>
          </a:prstGeom>
        </p:spPr>
        <p:txBody>
          <a:bodyPr lIns="91425" tIns="91425" rIns="91425" bIns="91425" anchor="ctr" anchorCtr="0">
            <a:noAutofit/>
          </a:bodyPr>
          <a:lstStyle/>
          <a:p>
            <a:pPr lvl="0" rtl="0">
              <a:buNone/>
            </a:pPr>
            <a:r>
              <a:rPr lang="en-US" dirty="0">
                <a:solidFill>
                  <a:schemeClr val="dk1"/>
                </a:solidFill>
              </a:rPr>
              <a:t>The code on this slide and the next slide is a simplified version of the </a:t>
            </a:r>
            <a:r>
              <a:rPr lang="en-US" dirty="0" err="1">
                <a:solidFill>
                  <a:schemeClr val="dk1"/>
                </a:solidFill>
              </a:rPr>
              <a:t>zoomable</a:t>
            </a:r>
            <a:r>
              <a:rPr lang="en-US" dirty="0">
                <a:solidFill>
                  <a:schemeClr val="dk1"/>
                </a:solidFill>
              </a:rPr>
              <a:t> </a:t>
            </a:r>
            <a:r>
              <a:rPr lang="en-US" dirty="0" err="1">
                <a:solidFill>
                  <a:schemeClr val="dk1"/>
                </a:solidFill>
              </a:rPr>
              <a:t>treemap</a:t>
            </a:r>
            <a:r>
              <a:rPr lang="en-US" dirty="0">
                <a:solidFill>
                  <a:schemeClr val="dk1"/>
                </a:solidFill>
              </a:rPr>
              <a:t> code at this link. This is an example created by Mike </a:t>
            </a:r>
            <a:r>
              <a:rPr lang="en-US" dirty="0" err="1">
                <a:solidFill>
                  <a:schemeClr val="dk1"/>
                </a:solidFill>
              </a:rPr>
              <a:t>Bostock</a:t>
            </a:r>
            <a:r>
              <a:rPr lang="en-US" dirty="0">
                <a:solidFill>
                  <a:schemeClr val="dk1"/>
                </a:solidFill>
              </a:rPr>
              <a:t>, the guy behind the D3 library.</a:t>
            </a:r>
          </a:p>
          <a:p>
            <a:endParaRPr lang="en-US" dirty="0">
              <a:solidFill>
                <a:schemeClr val="dk1"/>
              </a:solidFill>
            </a:endParaRPr>
          </a:p>
          <a:p>
            <a:pPr lvl="0" rtl="0">
              <a:buNone/>
            </a:pPr>
            <a:r>
              <a:rPr lang="en-US" dirty="0">
                <a:solidFill>
                  <a:schemeClr val="dk1"/>
                </a:solidFill>
              </a:rPr>
              <a:t>So on this slide we create a div in which to put the </a:t>
            </a:r>
            <a:r>
              <a:rPr lang="en-US" dirty="0" err="1">
                <a:solidFill>
                  <a:schemeClr val="dk1"/>
                </a:solidFill>
              </a:rPr>
              <a:t>treemap</a:t>
            </a:r>
            <a:r>
              <a:rPr lang="en-US" dirty="0">
                <a:solidFill>
                  <a:schemeClr val="dk1"/>
                </a:solidFill>
              </a:rPr>
              <a:t>, and we initialize the </a:t>
            </a:r>
            <a:r>
              <a:rPr lang="en-US" dirty="0" err="1">
                <a:solidFill>
                  <a:schemeClr val="dk1"/>
                </a:solidFill>
              </a:rPr>
              <a:t>treemap</a:t>
            </a:r>
            <a:r>
              <a:rPr lang="en-US" dirty="0">
                <a:solidFill>
                  <a:schemeClr val="dk1"/>
                </a:solidFill>
              </a:rPr>
              <a:t> and give it a size. Make note of that function(d) part there -- I’m going to talk about that more on the next slide, but it’s where the magic happens.</a:t>
            </a:r>
          </a:p>
          <a:p>
            <a:endParaRPr lang="en-US" dirty="0">
              <a:solidFill>
                <a:schemeClr val="dk1"/>
              </a:solidFill>
            </a:endParaRPr>
          </a:p>
          <a:p>
            <a:pPr>
              <a:buNone/>
            </a:pPr>
            <a:r>
              <a:rPr lang="en-US" dirty="0">
                <a:solidFill>
                  <a:schemeClr val="dk1"/>
                </a:solidFill>
              </a:rPr>
              <a:t>We’re also declaring our color scheme here. D3 comes bundled with color scales, so you don’t have to declare specific colors for the different pieces of the visualization (although you can if you want to) -- you can just tell it to use one of the built-in color scales, like we’re doing here, and it will automatically assign a different color to each piece.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a:spLocks noGrp="1" noRot="1" noChangeAspect="1"/>
          </p:cNvSpPr>
          <p:nvPr>
            <p:ph type="sldImg" idx="2"/>
          </p:nvPr>
        </p:nvSpPr>
        <p:spPr>
          <a:xfrm>
            <a:off x="1181100" y="696913"/>
            <a:ext cx="4648200" cy="34861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2" name="Shape 152"/>
          <p:cNvSpPr txBox="1">
            <a:spLocks noGrp="1"/>
          </p:cNvSpPr>
          <p:nvPr>
            <p:ph type="body" idx="1"/>
          </p:nvPr>
        </p:nvSpPr>
        <p:spPr>
          <a:xfrm>
            <a:off x="701039" y="4415789"/>
            <a:ext cx="5608200" cy="4183500"/>
          </a:xfrm>
          <a:prstGeom prst="rect">
            <a:avLst/>
          </a:prstGeom>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dk1"/>
                </a:solidFill>
              </a:rPr>
              <a:t>And then, this actually draws our </a:t>
            </a:r>
            <a:r>
              <a:rPr lang="en-US" sz="1200" dirty="0" err="1">
                <a:solidFill>
                  <a:schemeClr val="dk1"/>
                </a:solidFill>
              </a:rPr>
              <a:t>treemap</a:t>
            </a:r>
            <a:r>
              <a:rPr lang="en-US" sz="1200" dirty="0">
                <a:solidFill>
                  <a:schemeClr val="dk1"/>
                </a:solidFill>
              </a:rPr>
              <a:t>. The first three lines on this slide bind our data to HTML elements on the page. We’re creating a div, with the class “node,” for each of our pieces of data. And then each of those </a:t>
            </a:r>
            <a:r>
              <a:rPr lang="en-US" sz="1200" dirty="0" err="1">
                <a:solidFill>
                  <a:schemeClr val="dk1"/>
                </a:solidFill>
              </a:rPr>
              <a:t>divs</a:t>
            </a:r>
            <a:r>
              <a:rPr lang="en-US" sz="1200" dirty="0">
                <a:solidFill>
                  <a:schemeClr val="dk1"/>
                </a:solidFill>
              </a:rPr>
              <a:t> has the data bound to it -- both the data in our original dataset, the name and the size for each node, but also data that D3 calculated for us. Since we told D3 we wanted a </a:t>
            </a:r>
            <a:r>
              <a:rPr lang="en-US" sz="1200" dirty="0" err="1">
                <a:solidFill>
                  <a:schemeClr val="dk1"/>
                </a:solidFill>
              </a:rPr>
              <a:t>treemap</a:t>
            </a:r>
            <a:r>
              <a:rPr lang="en-US" sz="1200" dirty="0">
                <a:solidFill>
                  <a:schemeClr val="dk1"/>
                </a:solidFill>
              </a:rPr>
              <a:t>, in this case it calculated the x position, the y position, and the width and the height for each node, which gives you everything you need to draw the basic </a:t>
            </a:r>
            <a:r>
              <a:rPr lang="en-US" sz="1200" dirty="0" err="1">
                <a:solidFill>
                  <a:schemeClr val="dk1"/>
                </a:solidFill>
              </a:rPr>
              <a:t>treemap</a:t>
            </a:r>
            <a:r>
              <a:rPr lang="en-US" sz="1200" dirty="0">
                <a:solidFill>
                  <a:schemeClr val="dk1"/>
                </a:solidFill>
              </a:rPr>
              <a:t>. If you do a different type of visualization, obviously it will calculate different things. But everything that it </a:t>
            </a:r>
            <a:r>
              <a:rPr lang="en-US" sz="1200" dirty="0" smtClean="0">
                <a:solidFill>
                  <a:schemeClr val="dk1"/>
                </a:solidFill>
              </a:rPr>
              <a:t>calculates for each node, </a:t>
            </a:r>
            <a:r>
              <a:rPr lang="en-US" sz="1200" dirty="0">
                <a:solidFill>
                  <a:schemeClr val="dk1"/>
                </a:solidFill>
              </a:rPr>
              <a:t>and everything that was included in your original data, you can access using function(d). So we access that data for each node and we use it to assign a position and a size to the div that goes with each node, as you can see in the “position” function -- the x and the y coordinates for the upper-left corner of each node are in the variables x and y, and the width and the height are in the variables dx and dy. </a:t>
            </a:r>
            <a:r>
              <a:rPr lang="en-US" sz="1200" dirty="0" smtClean="0">
                <a:solidFill>
                  <a:schemeClr val="dk1"/>
                </a:solidFill>
              </a:rPr>
              <a:t>And then to finish up our </a:t>
            </a:r>
            <a:r>
              <a:rPr lang="en-US" sz="1200" dirty="0" err="1" smtClean="0">
                <a:solidFill>
                  <a:schemeClr val="dk1"/>
                </a:solidFill>
              </a:rPr>
              <a:t>treemap</a:t>
            </a:r>
            <a:r>
              <a:rPr lang="en-US" sz="1200" dirty="0" smtClean="0">
                <a:solidFill>
                  <a:schemeClr val="dk1"/>
                </a:solidFill>
              </a:rPr>
              <a:t>, we assign each div a color, and we create a text label for each one with the name and the number of items.</a:t>
            </a:r>
          </a:p>
          <a:p>
            <a:endParaRPr lang="en-US" sz="1200" dirty="0">
              <a:solidFill>
                <a:schemeClr val="dk1"/>
              </a:solidFill>
            </a:endParaRPr>
          </a:p>
          <a:p>
            <a:pPr lvl="0" rtl="0">
              <a:buNone/>
            </a:pPr>
            <a:r>
              <a:rPr lang="en-US" sz="1200" dirty="0">
                <a:solidFill>
                  <a:schemeClr val="dk1"/>
                </a:solidFill>
              </a:rPr>
              <a:t>If that doesn’t make sense -- and it takes most people a while to wrap their head around what D3 is doing when you’re binding data to elements that don’t exist yet -- there’s a marvelous article by Mike </a:t>
            </a:r>
            <a:r>
              <a:rPr lang="en-US" sz="1200" dirty="0" err="1">
                <a:solidFill>
                  <a:schemeClr val="dk1"/>
                </a:solidFill>
              </a:rPr>
              <a:t>Bostock</a:t>
            </a:r>
            <a:r>
              <a:rPr lang="en-US" sz="1200" dirty="0">
                <a:solidFill>
                  <a:schemeClr val="dk1"/>
                </a:solidFill>
              </a:rPr>
              <a:t> called “Thinking with Joins” that makes this make more sense. You can just Google “Thinking with Joins” and Mike </a:t>
            </a:r>
            <a:r>
              <a:rPr lang="en-US" sz="1200" dirty="0" err="1">
                <a:solidFill>
                  <a:schemeClr val="dk1"/>
                </a:solidFill>
              </a:rPr>
              <a:t>Bostock</a:t>
            </a:r>
            <a:r>
              <a:rPr lang="en-US" sz="1200" dirty="0">
                <a:solidFill>
                  <a:schemeClr val="dk1"/>
                </a:solidFill>
              </a:rPr>
              <a:t> to find it.</a:t>
            </a:r>
          </a:p>
          <a:p>
            <a:endParaRPr lang="en-US" sz="1200" dirty="0">
              <a:solidFill>
                <a:schemeClr val="dk1"/>
              </a:solidFill>
            </a:endParaRPr>
          </a:p>
          <a:p>
            <a:pPr lvl="0" rtl="0">
              <a:buNone/>
            </a:pPr>
            <a:r>
              <a:rPr lang="en-US" sz="1200" dirty="0">
                <a:solidFill>
                  <a:schemeClr val="dk1"/>
                </a:solidFill>
              </a:rPr>
              <a:t>And that’s all you have to do to draw a basic </a:t>
            </a:r>
            <a:r>
              <a:rPr lang="en-US" sz="1200" dirty="0" err="1">
                <a:solidFill>
                  <a:schemeClr val="dk1"/>
                </a:solidFill>
              </a:rPr>
              <a:t>treemap</a:t>
            </a:r>
            <a:r>
              <a:rPr lang="en-US" sz="1200" dirty="0">
                <a:solidFill>
                  <a:schemeClr val="dk1"/>
                </a:solidFill>
              </a:rPr>
              <a:t>. You’ll probably want to do more a lot of the time -- you’ll want to make it do something when you click on a </a:t>
            </a:r>
            <a:r>
              <a:rPr lang="en-US" sz="1200" dirty="0" smtClean="0">
                <a:solidFill>
                  <a:schemeClr val="dk1"/>
                </a:solidFill>
              </a:rPr>
              <a:t>node, </a:t>
            </a:r>
            <a:r>
              <a:rPr lang="en-US" sz="1200" dirty="0">
                <a:solidFill>
                  <a:schemeClr val="dk1"/>
                </a:solidFill>
              </a:rPr>
              <a:t>for example -- but it’s just as easy to add additional functions on top of this basic </a:t>
            </a:r>
            <a:r>
              <a:rPr lang="en-US" sz="1200" dirty="0" err="1">
                <a:solidFill>
                  <a:schemeClr val="dk1"/>
                </a:solidFill>
              </a:rPr>
              <a:t>treemap</a:t>
            </a:r>
            <a:r>
              <a:rPr lang="en-US" sz="1200" dirty="0">
                <a:solidFill>
                  <a:schemeClr val="dk1"/>
                </a:solidFill>
              </a:rPr>
              <a:t>.</a:t>
            </a:r>
          </a:p>
          <a:p>
            <a:endParaRPr lang="en-US" sz="1200" dirty="0">
              <a:solidFill>
                <a:schemeClr val="dk1"/>
              </a:solidFill>
            </a:endParaRPr>
          </a:p>
          <a:p>
            <a:pPr lvl="0">
              <a:buClr>
                <a:schemeClr val="dk1"/>
              </a:buClr>
              <a:buSzPct val="25000"/>
              <a:buFont typeface="Arial"/>
              <a:buNone/>
            </a:pPr>
            <a:r>
              <a:rPr lang="en-US" sz="1200" dirty="0">
                <a:solidFill>
                  <a:schemeClr val="dk1"/>
                </a:solidFill>
              </a:rPr>
              <a:t>So, ready to see what it looks like when you put it all together? I’ve written a </a:t>
            </a:r>
            <a:r>
              <a:rPr lang="en-US" sz="1200" dirty="0" err="1">
                <a:solidFill>
                  <a:schemeClr val="dk1"/>
                </a:solidFill>
              </a:rPr>
              <a:t>VuFind</a:t>
            </a:r>
            <a:r>
              <a:rPr lang="en-US" sz="1200" dirty="0">
                <a:solidFill>
                  <a:schemeClr val="dk1"/>
                </a:solidFill>
              </a:rPr>
              <a:t> add-on that uses </a:t>
            </a:r>
            <a:r>
              <a:rPr lang="en-US" sz="1200" dirty="0" err="1">
                <a:solidFill>
                  <a:schemeClr val="dk1"/>
                </a:solidFill>
              </a:rPr>
              <a:t>Solr</a:t>
            </a:r>
            <a:r>
              <a:rPr lang="en-US" sz="1200" dirty="0">
                <a:solidFill>
                  <a:schemeClr val="dk1"/>
                </a:solidFill>
              </a:rPr>
              <a:t> pivot facet data and D3 </a:t>
            </a:r>
            <a:r>
              <a:rPr lang="en-US" sz="1200" dirty="0" err="1">
                <a:solidFill>
                  <a:schemeClr val="dk1"/>
                </a:solidFill>
              </a:rPr>
              <a:t>treemaps</a:t>
            </a:r>
            <a:r>
              <a:rPr lang="en-US" sz="1200" dirty="0">
                <a:solidFill>
                  <a:schemeClr val="dk1"/>
                </a:solidFill>
              </a:rPr>
              <a:t> to give students the option of viewing their results as a graph or a list. </a:t>
            </a:r>
            <a:r>
              <a:rPr lang="en-US" sz="1200" dirty="0" smtClean="0">
                <a:solidFill>
                  <a:schemeClr val="dk1"/>
                </a:solidFill>
              </a:rPr>
              <a:t>We just</a:t>
            </a:r>
            <a:r>
              <a:rPr lang="en-US" sz="1200" baseline="0" dirty="0" smtClean="0">
                <a:solidFill>
                  <a:schemeClr val="dk1"/>
                </a:solidFill>
              </a:rPr>
              <a:t> pushed this out to our production server on this past Friday; our students are on spring break this week, so the official launch will be when they get back on Monday.</a:t>
            </a:r>
            <a:r>
              <a:rPr lang="en-US" sz="1200" dirty="0" smtClean="0">
                <a:solidFill>
                  <a:schemeClr val="dk1"/>
                </a:solidFill>
              </a:rPr>
              <a:t> </a:t>
            </a:r>
            <a:endParaRPr lang="en-US" sz="1200" dirty="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8"/>
        <p:cNvGrpSpPr/>
        <p:nvPr/>
      </p:nvGrpSpPr>
      <p:grpSpPr>
        <a:xfrm>
          <a:off x="0" y="0"/>
          <a:ext cx="0" cy="0"/>
          <a:chOff x="0" y="0"/>
          <a:chExt cx="0" cy="0"/>
        </a:xfrm>
      </p:grpSpPr>
      <p:sp>
        <p:nvSpPr>
          <p:cNvPr id="19" name="Shape 19"/>
          <p:cNvSpPr txBox="1"/>
          <p:nvPr/>
        </p:nvSpPr>
        <p:spPr>
          <a:xfrm>
            <a:off x="1828800" y="3159759"/>
            <a:ext cx="457200" cy="1034128"/>
          </a:xfrm>
          <a:prstGeom prst="rect">
            <a:avLst/>
          </a:prstGeom>
          <a:noFill/>
          <a:ln>
            <a:noFill/>
          </a:ln>
        </p:spPr>
        <p:txBody>
          <a:bodyPr lIns="0" tIns="9125" rIns="0" bIns="9125" anchor="ctr" anchorCtr="0">
            <a:noAutofit/>
          </a:bodyPr>
          <a:lstStyle/>
          <a:p>
            <a:pPr marL="0" marR="0" lvl="0" indent="0" algn="l" rtl="0">
              <a:spcBef>
                <a:spcPts val="0"/>
              </a:spcBef>
              <a:buSzPct val="25000"/>
              <a:buNone/>
            </a:pPr>
            <a:r>
              <a:rPr lang="en-US" sz="6600" b="0" i="0" u="none" strike="noStrike" cap="none" baseline="0">
                <a:solidFill>
                  <a:schemeClr val="lt1"/>
                </a:solidFill>
                <a:latin typeface="Times New Roman"/>
                <a:ea typeface="Times New Roman"/>
                <a:cs typeface="Times New Roman"/>
                <a:sym typeface="Times New Roman"/>
              </a:rPr>
              <a:t>{</a:t>
            </a:r>
          </a:p>
        </p:txBody>
      </p:sp>
      <p:sp>
        <p:nvSpPr>
          <p:cNvPr id="20" name="Shape 20"/>
          <p:cNvSpPr txBox="1">
            <a:spLocks noGrp="1"/>
          </p:cNvSpPr>
          <p:nvPr>
            <p:ph type="ctrTitle"/>
          </p:nvPr>
        </p:nvSpPr>
        <p:spPr>
          <a:xfrm>
            <a:off x="777239" y="1219200"/>
            <a:ext cx="7543800" cy="2152649"/>
          </a:xfrm>
          <a:prstGeom prst="rect">
            <a:avLst/>
          </a:prstGeom>
          <a:noFill/>
          <a:ln>
            <a:noFill/>
          </a:ln>
        </p:spPr>
        <p:txBody>
          <a:bodyPr lIns="91425" tIns="91425" rIns="91425" bIns="91425" anchor="b" anchorCtr="0"/>
          <a:lstStyle>
            <a:lvl1pPr marL="0" marR="0" indent="0" algn="l" rtl="0">
              <a:spcBef>
                <a:spcPts val="0"/>
              </a:spcBef>
              <a:buClr>
                <a:schemeClr val="lt1"/>
              </a:buClr>
              <a:buFont typeface="Times New Roman"/>
              <a:buNone/>
              <a:defRPr/>
            </a:lvl1pPr>
            <a:lvl2pPr marL="0" marR="0" indent="0" algn="l" rtl="0">
              <a:defRPr/>
            </a:lvl2pPr>
            <a:lvl3pPr marL="0" marR="0" indent="0" algn="l" rtl="0">
              <a:defRPr/>
            </a:lvl3pPr>
            <a:lvl4pPr marL="0" marR="0" indent="0" algn="l" rtl="0">
              <a:defRPr/>
            </a:lvl4pPr>
            <a:lvl5pPr marL="0" marR="0" indent="0" algn="l" rtl="0">
              <a:defRPr/>
            </a:lvl5pPr>
            <a:lvl6pPr marL="0" marR="0" indent="0" algn="l" rtl="0">
              <a:defRPr/>
            </a:lvl6pPr>
            <a:lvl7pPr marL="0" marR="0" indent="0" algn="l" rtl="0">
              <a:defRPr/>
            </a:lvl7pPr>
            <a:lvl8pPr marL="0" marR="0" indent="0" algn="l" rtl="0">
              <a:defRPr/>
            </a:lvl8pPr>
            <a:lvl9pPr marL="0" marR="0" indent="0" algn="l" rtl="0">
              <a:defRPr/>
            </a:lvl9pPr>
          </a:lstStyle>
          <a:p>
            <a:endParaRPr/>
          </a:p>
        </p:txBody>
      </p:sp>
      <p:sp>
        <p:nvSpPr>
          <p:cNvPr id="21" name="Shape 21"/>
          <p:cNvSpPr txBox="1">
            <a:spLocks noGrp="1"/>
          </p:cNvSpPr>
          <p:nvPr>
            <p:ph type="subTitle" idx="1"/>
          </p:nvPr>
        </p:nvSpPr>
        <p:spPr>
          <a:xfrm>
            <a:off x="2133600" y="3375491"/>
            <a:ext cx="6172199" cy="685799"/>
          </a:xfrm>
          <a:prstGeom prst="rect">
            <a:avLst/>
          </a:prstGeom>
          <a:noFill/>
          <a:ln>
            <a:noFill/>
          </a:ln>
        </p:spPr>
        <p:txBody>
          <a:bodyPr lIns="91425" tIns="91425" rIns="91425" bIns="91425" anchor="ctr" anchorCtr="0"/>
          <a:lstStyle>
            <a:lvl1pPr marL="0" marR="0" indent="0" algn="l" rtl="0">
              <a:spcBef>
                <a:spcPts val="420"/>
              </a:spcBef>
              <a:spcAft>
                <a:spcPts val="0"/>
              </a:spcAft>
              <a:buClr>
                <a:schemeClr val="lt1"/>
              </a:buClr>
              <a:buFont typeface="Times New Roman"/>
              <a:buNone/>
              <a:defRPr/>
            </a:lvl1pPr>
            <a:lvl2pPr marL="457200" marR="0" indent="0" algn="ctr" rtl="0">
              <a:spcBef>
                <a:spcPts val="380"/>
              </a:spcBef>
              <a:buClr>
                <a:schemeClr val="lt1"/>
              </a:buClr>
              <a:buFont typeface="Times New Roman"/>
              <a:buNone/>
              <a:defRPr/>
            </a:lvl2pPr>
            <a:lvl3pPr marL="914400" marR="0" indent="0" algn="ctr" rtl="0">
              <a:spcBef>
                <a:spcPts val="340"/>
              </a:spcBef>
              <a:buClr>
                <a:schemeClr val="lt1"/>
              </a:buClr>
              <a:buFont typeface="Times New Roman"/>
              <a:buNone/>
              <a:defRPr/>
            </a:lvl3pPr>
            <a:lvl4pPr marL="1371600" marR="0" indent="0" algn="ctr" rtl="0">
              <a:spcBef>
                <a:spcPts val="320"/>
              </a:spcBef>
              <a:buClr>
                <a:schemeClr val="lt1"/>
              </a:buClr>
              <a:buFont typeface="Times New Roman"/>
              <a:buNone/>
              <a:defRPr/>
            </a:lvl4pPr>
            <a:lvl5pPr marL="1828800" marR="0" indent="0" algn="ctr" rtl="0">
              <a:spcBef>
                <a:spcPts val="300"/>
              </a:spcBef>
              <a:buClr>
                <a:schemeClr val="lt1"/>
              </a:buClr>
              <a:buFont typeface="Times New Roman"/>
              <a:buNone/>
              <a:defRPr/>
            </a:lvl5pPr>
            <a:lvl6pPr marL="2286000" marR="0" indent="0" algn="ctr" rtl="0">
              <a:spcBef>
                <a:spcPts val="280"/>
              </a:spcBef>
              <a:buClr>
                <a:schemeClr val="lt1"/>
              </a:buClr>
              <a:buFont typeface="Times New Roman"/>
              <a:buNone/>
              <a:defRPr/>
            </a:lvl6pPr>
            <a:lvl7pPr marL="2743200" marR="0" indent="0" algn="ctr" rtl="0">
              <a:spcBef>
                <a:spcPts val="280"/>
              </a:spcBef>
              <a:buClr>
                <a:schemeClr val="lt1"/>
              </a:buClr>
              <a:buFont typeface="Times New Roman"/>
              <a:buNone/>
              <a:defRPr/>
            </a:lvl7pPr>
            <a:lvl8pPr marL="3200400" marR="0" indent="0" algn="ctr" rtl="0">
              <a:spcBef>
                <a:spcPts val="280"/>
              </a:spcBef>
              <a:buClr>
                <a:schemeClr val="lt1"/>
              </a:buClr>
              <a:buFont typeface="Times New Roman"/>
              <a:buNone/>
              <a:defRPr/>
            </a:lvl8pPr>
            <a:lvl9pPr marL="3657600" marR="0" indent="0" algn="ctr" rtl="0">
              <a:spcBef>
                <a:spcPts val="280"/>
              </a:spcBef>
              <a:buClr>
                <a:schemeClr val="lt1"/>
              </a:buClr>
              <a:buFont typeface="Times New Roman"/>
              <a:buNone/>
              <a:defRPr/>
            </a:lvl9pPr>
          </a:lstStyle>
          <a:p>
            <a:endParaRPr/>
          </a:p>
        </p:txBody>
      </p:sp>
      <p:sp>
        <p:nvSpPr>
          <p:cNvPr id="22" name="Shape 22"/>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23" name="Shape 23"/>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24" name="Shape 24"/>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777239" y="4876800"/>
            <a:ext cx="7543800" cy="914400"/>
          </a:xfrm>
          <a:prstGeom prst="rect">
            <a:avLst/>
          </a:prstGeom>
          <a:noFill/>
          <a:ln>
            <a:noFill/>
          </a:ln>
        </p:spPr>
        <p:txBody>
          <a:bodyPr lIns="91425" tIns="91425" rIns="91425" bIns="91425" anchor="b" anchorCtr="0"/>
          <a:lstStyle>
            <a:lvl1pPr algn="l" rtl="0">
              <a:spcBef>
                <a:spcPts val="0"/>
              </a:spcBef>
              <a:buClr>
                <a:schemeClr val="lt1"/>
              </a:buClr>
              <a:buFont typeface="Times New Roman"/>
              <a:buNone/>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83" name="Shape 83"/>
          <p:cNvSpPr txBox="1">
            <a:spLocks noGrp="1"/>
          </p:cNvSpPr>
          <p:nvPr>
            <p:ph type="body" idx="1"/>
          </p:nvPr>
        </p:nvSpPr>
        <p:spPr>
          <a:xfrm rot="5400000">
            <a:off x="3276600" y="-457199"/>
            <a:ext cx="3505199" cy="5791200"/>
          </a:xfrm>
          <a:prstGeom prst="rect">
            <a:avLst/>
          </a:prstGeom>
          <a:noFill/>
          <a:ln>
            <a:noFill/>
          </a:ln>
        </p:spPr>
        <p:txBody>
          <a:bodyPr lIns="91425" tIns="91425" rIns="91425" bIns="91425" anchor="t" anchorCtr="0"/>
          <a:lstStyle>
            <a:lvl1pPr marL="274320" indent="-181610" algn="l" rtl="0">
              <a:spcBef>
                <a:spcPts val="420"/>
              </a:spcBef>
              <a:spcAft>
                <a:spcPts val="0"/>
              </a:spcAft>
              <a:buClr>
                <a:schemeClr val="lt1"/>
              </a:buClr>
              <a:buFont typeface="Times New Roman"/>
              <a:buChar char="❧"/>
              <a:defRPr/>
            </a:lvl1pPr>
            <a:lvl2pPr marL="640080" indent="-186690" algn="l" rtl="0">
              <a:spcBef>
                <a:spcPts val="380"/>
              </a:spcBef>
              <a:buClr>
                <a:schemeClr val="lt1"/>
              </a:buClr>
              <a:buFont typeface="Times New Roman"/>
              <a:buChar char="❧"/>
              <a:defRPr/>
            </a:lvl2pPr>
            <a:lvl3pPr marL="1005839" indent="-191769" algn="l" rtl="0">
              <a:spcBef>
                <a:spcPts val="340"/>
              </a:spcBef>
              <a:buClr>
                <a:schemeClr val="lt1"/>
              </a:buClr>
              <a:buFont typeface="Times New Roman"/>
              <a:buChar char="•"/>
              <a:defRPr/>
            </a:lvl3pPr>
            <a:lvl4pPr marL="1371600" indent="-205739" algn="l" rtl="0">
              <a:spcBef>
                <a:spcPts val="320"/>
              </a:spcBef>
              <a:buClr>
                <a:schemeClr val="lt1"/>
              </a:buClr>
              <a:buFont typeface="Times New Roman"/>
              <a:buChar char="❧"/>
              <a:defRPr/>
            </a:lvl4pPr>
            <a:lvl5pPr marL="1645920" indent="-204470" algn="l" rtl="0">
              <a:spcBef>
                <a:spcPts val="300"/>
              </a:spcBef>
              <a:buClr>
                <a:schemeClr val="lt1"/>
              </a:buClr>
              <a:buFont typeface="Times New Roman"/>
              <a:buChar char="❧"/>
              <a:defRPr/>
            </a:lvl5pPr>
            <a:lvl6pPr marL="1965960" indent="-210820" algn="l" rtl="0">
              <a:spcBef>
                <a:spcPts val="280"/>
              </a:spcBef>
              <a:buClr>
                <a:schemeClr val="lt1"/>
              </a:buClr>
              <a:buFont typeface="Times New Roman"/>
              <a:buChar char="❧"/>
              <a:defRPr/>
            </a:lvl6pPr>
            <a:lvl7pPr marL="2240280" indent="-205739" algn="l" rtl="0">
              <a:spcBef>
                <a:spcPts val="280"/>
              </a:spcBef>
              <a:buClr>
                <a:schemeClr val="lt1"/>
              </a:buClr>
              <a:buFont typeface="Times New Roman"/>
              <a:buChar char="•"/>
              <a:defRPr/>
            </a:lvl7pPr>
            <a:lvl8pPr marL="2514600" indent="-213360" algn="l" rtl="0">
              <a:spcBef>
                <a:spcPts val="280"/>
              </a:spcBef>
              <a:buClr>
                <a:schemeClr val="lt1"/>
              </a:buClr>
              <a:buFont typeface="Times New Roman"/>
              <a:buChar char="❧"/>
              <a:defRPr/>
            </a:lvl8pPr>
            <a:lvl9pPr marL="2834640" indent="-203200" algn="l" rtl="0">
              <a:spcBef>
                <a:spcPts val="280"/>
              </a:spcBef>
              <a:buClr>
                <a:schemeClr val="lt1"/>
              </a:buClr>
              <a:buFont typeface="Times New Roman"/>
              <a:buChar char="❧"/>
              <a:defRPr/>
            </a:lvl9pPr>
          </a:lstStyle>
          <a:p>
            <a:endParaRPr/>
          </a:p>
        </p:txBody>
      </p:sp>
      <p:sp>
        <p:nvSpPr>
          <p:cNvPr id="84" name="Shape 84"/>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85" name="Shape 85"/>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86" name="Shape 86"/>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87"/>
        <p:cNvGrpSpPr/>
        <p:nvPr/>
      </p:nvGrpSpPr>
      <p:grpSpPr>
        <a:xfrm>
          <a:off x="0" y="0"/>
          <a:ext cx="0" cy="0"/>
          <a:chOff x="0" y="0"/>
          <a:chExt cx="0" cy="0"/>
        </a:xfrm>
      </p:grpSpPr>
      <p:sp>
        <p:nvSpPr>
          <p:cNvPr id="88" name="Shape 88"/>
          <p:cNvSpPr txBox="1">
            <a:spLocks noGrp="1"/>
          </p:cNvSpPr>
          <p:nvPr>
            <p:ph type="title"/>
          </p:nvPr>
        </p:nvSpPr>
        <p:spPr>
          <a:xfrm rot="5400000">
            <a:off x="-914400" y="2133601"/>
            <a:ext cx="5181600" cy="2133599"/>
          </a:xfrm>
          <a:prstGeom prst="rect">
            <a:avLst/>
          </a:prstGeom>
          <a:noFill/>
          <a:ln>
            <a:noFill/>
          </a:ln>
        </p:spPr>
        <p:txBody>
          <a:bodyPr lIns="91425" tIns="91425" rIns="91425" bIns="91425" anchor="b" anchorCtr="0"/>
          <a:lstStyle>
            <a:lvl1pPr algn="l" rtl="0">
              <a:spcBef>
                <a:spcPts val="0"/>
              </a:spcBef>
              <a:buClr>
                <a:schemeClr val="lt1"/>
              </a:buClr>
              <a:buFont typeface="Times New Roman"/>
              <a:buNone/>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89" name="Shape 89"/>
          <p:cNvSpPr txBox="1">
            <a:spLocks noGrp="1"/>
          </p:cNvSpPr>
          <p:nvPr>
            <p:ph type="body" idx="1"/>
          </p:nvPr>
        </p:nvSpPr>
        <p:spPr>
          <a:xfrm rot="5400000">
            <a:off x="3124200" y="457201"/>
            <a:ext cx="4572000" cy="5029199"/>
          </a:xfrm>
          <a:prstGeom prst="rect">
            <a:avLst/>
          </a:prstGeom>
          <a:noFill/>
          <a:ln>
            <a:noFill/>
          </a:ln>
        </p:spPr>
        <p:txBody>
          <a:bodyPr lIns="91425" tIns="91425" rIns="91425" bIns="91425" anchor="t" anchorCtr="0"/>
          <a:lstStyle>
            <a:lvl1pPr marL="274320" indent="-181610" algn="l" rtl="0">
              <a:spcBef>
                <a:spcPts val="420"/>
              </a:spcBef>
              <a:spcAft>
                <a:spcPts val="0"/>
              </a:spcAft>
              <a:buClr>
                <a:schemeClr val="lt1"/>
              </a:buClr>
              <a:buFont typeface="Times New Roman"/>
              <a:buChar char="❧"/>
              <a:defRPr/>
            </a:lvl1pPr>
            <a:lvl2pPr marL="640080" indent="-186690" algn="l" rtl="0">
              <a:spcBef>
                <a:spcPts val="380"/>
              </a:spcBef>
              <a:buClr>
                <a:schemeClr val="lt1"/>
              </a:buClr>
              <a:buFont typeface="Times New Roman"/>
              <a:buChar char="❧"/>
              <a:defRPr/>
            </a:lvl2pPr>
            <a:lvl3pPr marL="1005839" indent="-191769" algn="l" rtl="0">
              <a:spcBef>
                <a:spcPts val="340"/>
              </a:spcBef>
              <a:buClr>
                <a:schemeClr val="lt1"/>
              </a:buClr>
              <a:buFont typeface="Times New Roman"/>
              <a:buChar char="•"/>
              <a:defRPr/>
            </a:lvl3pPr>
            <a:lvl4pPr marL="1371600" indent="-205739" algn="l" rtl="0">
              <a:spcBef>
                <a:spcPts val="320"/>
              </a:spcBef>
              <a:buClr>
                <a:schemeClr val="lt1"/>
              </a:buClr>
              <a:buFont typeface="Times New Roman"/>
              <a:buChar char="❧"/>
              <a:defRPr/>
            </a:lvl4pPr>
            <a:lvl5pPr marL="1645920" indent="-204470" algn="l" rtl="0">
              <a:spcBef>
                <a:spcPts val="300"/>
              </a:spcBef>
              <a:buClr>
                <a:schemeClr val="lt1"/>
              </a:buClr>
              <a:buFont typeface="Times New Roman"/>
              <a:buChar char="❧"/>
              <a:defRPr/>
            </a:lvl5pPr>
            <a:lvl6pPr marL="1965960" indent="-210820" algn="l" rtl="0">
              <a:spcBef>
                <a:spcPts val="280"/>
              </a:spcBef>
              <a:buClr>
                <a:schemeClr val="lt1"/>
              </a:buClr>
              <a:buFont typeface="Times New Roman"/>
              <a:buChar char="❧"/>
              <a:defRPr/>
            </a:lvl6pPr>
            <a:lvl7pPr marL="2240280" indent="-205739" algn="l" rtl="0">
              <a:spcBef>
                <a:spcPts val="280"/>
              </a:spcBef>
              <a:buClr>
                <a:schemeClr val="lt1"/>
              </a:buClr>
              <a:buFont typeface="Times New Roman"/>
              <a:buChar char="•"/>
              <a:defRPr/>
            </a:lvl7pPr>
            <a:lvl8pPr marL="2514600" indent="-213360" algn="l" rtl="0">
              <a:spcBef>
                <a:spcPts val="280"/>
              </a:spcBef>
              <a:buClr>
                <a:schemeClr val="lt1"/>
              </a:buClr>
              <a:buFont typeface="Times New Roman"/>
              <a:buChar char="❧"/>
              <a:defRPr/>
            </a:lvl8pPr>
            <a:lvl9pPr marL="2834640" indent="-203200" algn="l" rtl="0">
              <a:spcBef>
                <a:spcPts val="280"/>
              </a:spcBef>
              <a:buClr>
                <a:schemeClr val="lt1"/>
              </a:buClr>
              <a:buFont typeface="Times New Roman"/>
              <a:buChar char="❧"/>
              <a:defRPr/>
            </a:lvl9pPr>
          </a:lstStyle>
          <a:p>
            <a:endParaRPr/>
          </a:p>
        </p:txBody>
      </p:sp>
      <p:sp>
        <p:nvSpPr>
          <p:cNvPr id="90" name="Shape 90"/>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91" name="Shape 91"/>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92" name="Shape 92"/>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5"/>
        <p:cNvGrpSpPr/>
        <p:nvPr/>
      </p:nvGrpSpPr>
      <p:grpSpPr>
        <a:xfrm>
          <a:off x="0" y="0"/>
          <a:ext cx="0" cy="0"/>
          <a:chOff x="0" y="0"/>
          <a:chExt cx="0" cy="0"/>
        </a:xfrm>
      </p:grpSpPr>
      <p:sp>
        <p:nvSpPr>
          <p:cNvPr id="26" name="Shape 26"/>
          <p:cNvSpPr txBox="1">
            <a:spLocks noGrp="1"/>
          </p:cNvSpPr>
          <p:nvPr>
            <p:ph type="body" idx="1"/>
          </p:nvPr>
        </p:nvSpPr>
        <p:spPr>
          <a:xfrm>
            <a:off x="2133600" y="685800"/>
            <a:ext cx="6096000" cy="3657598"/>
          </a:xfrm>
          <a:prstGeom prst="rect">
            <a:avLst/>
          </a:prstGeom>
          <a:noFill/>
          <a:ln>
            <a:noFill/>
          </a:ln>
        </p:spPr>
        <p:txBody>
          <a:bodyPr lIns="91425" tIns="91425" rIns="91425" bIns="91425" anchor="ctr" anchorCtr="0"/>
          <a:lstStyle>
            <a:lvl1pPr marL="274320" indent="-181610" algn="l" rtl="0">
              <a:spcBef>
                <a:spcPts val="420"/>
              </a:spcBef>
              <a:spcAft>
                <a:spcPts val="0"/>
              </a:spcAft>
              <a:buClr>
                <a:schemeClr val="lt1"/>
              </a:buClr>
              <a:buFont typeface="Times New Roman"/>
              <a:buChar char="❧"/>
              <a:defRPr/>
            </a:lvl1pPr>
            <a:lvl2pPr marL="640080" indent="-186690" algn="l" rtl="0">
              <a:spcBef>
                <a:spcPts val="380"/>
              </a:spcBef>
              <a:buClr>
                <a:schemeClr val="lt1"/>
              </a:buClr>
              <a:buFont typeface="Times New Roman"/>
              <a:buChar char="❧"/>
              <a:defRPr/>
            </a:lvl2pPr>
            <a:lvl3pPr marL="1005839" indent="-191769" algn="l" rtl="0">
              <a:spcBef>
                <a:spcPts val="340"/>
              </a:spcBef>
              <a:buClr>
                <a:schemeClr val="lt1"/>
              </a:buClr>
              <a:buFont typeface="Times New Roman"/>
              <a:buChar char="•"/>
              <a:defRPr/>
            </a:lvl3pPr>
            <a:lvl4pPr marL="1371600" indent="-205739" algn="l" rtl="0">
              <a:spcBef>
                <a:spcPts val="320"/>
              </a:spcBef>
              <a:buClr>
                <a:schemeClr val="lt1"/>
              </a:buClr>
              <a:buFont typeface="Times New Roman"/>
              <a:buChar char="❧"/>
              <a:defRPr/>
            </a:lvl4pPr>
            <a:lvl5pPr marL="1645920" indent="-204470" algn="l" rtl="0">
              <a:spcBef>
                <a:spcPts val="300"/>
              </a:spcBef>
              <a:buClr>
                <a:schemeClr val="lt1"/>
              </a:buClr>
              <a:buFont typeface="Times New Roman"/>
              <a:buChar char="❧"/>
              <a:defRPr/>
            </a:lvl5pPr>
            <a:lvl6pPr marL="1965960" indent="-210820" algn="l" rtl="0">
              <a:spcBef>
                <a:spcPts val="280"/>
              </a:spcBef>
              <a:buClr>
                <a:schemeClr val="lt1"/>
              </a:buClr>
              <a:buFont typeface="Times New Roman"/>
              <a:buChar char="❧"/>
              <a:defRPr/>
            </a:lvl6pPr>
            <a:lvl7pPr marL="2240280" indent="-205739" algn="l" rtl="0">
              <a:spcBef>
                <a:spcPts val="280"/>
              </a:spcBef>
              <a:buClr>
                <a:schemeClr val="lt1"/>
              </a:buClr>
              <a:buFont typeface="Times New Roman"/>
              <a:buChar char="•"/>
              <a:defRPr/>
            </a:lvl7pPr>
            <a:lvl8pPr marL="2514600" indent="-213360" algn="l" rtl="0">
              <a:spcBef>
                <a:spcPts val="280"/>
              </a:spcBef>
              <a:buClr>
                <a:schemeClr val="lt1"/>
              </a:buClr>
              <a:buFont typeface="Times New Roman"/>
              <a:buChar char="❧"/>
              <a:defRPr/>
            </a:lvl8pPr>
            <a:lvl9pPr marL="2834640" indent="-203200" algn="l" rtl="0">
              <a:spcBef>
                <a:spcPts val="280"/>
              </a:spcBef>
              <a:buClr>
                <a:schemeClr val="lt1"/>
              </a:buClr>
              <a:buFont typeface="Times New Roman"/>
              <a:buChar char="❧"/>
              <a:defRPr/>
            </a:lvl9pPr>
          </a:lstStyle>
          <a:p>
            <a:endParaRPr/>
          </a:p>
        </p:txBody>
      </p:sp>
      <p:sp>
        <p:nvSpPr>
          <p:cNvPr id="27" name="Shape 27"/>
          <p:cNvSpPr txBox="1">
            <a:spLocks noGrp="1"/>
          </p:cNvSpPr>
          <p:nvPr>
            <p:ph type="title"/>
          </p:nvPr>
        </p:nvSpPr>
        <p:spPr>
          <a:xfrm>
            <a:off x="777239" y="4876800"/>
            <a:ext cx="7543800" cy="914400"/>
          </a:xfrm>
          <a:prstGeom prst="rect">
            <a:avLst/>
          </a:prstGeom>
          <a:noFill/>
          <a:ln>
            <a:noFill/>
          </a:ln>
        </p:spPr>
        <p:txBody>
          <a:bodyPr lIns="91425" tIns="91425" rIns="91425" bIns="91425" anchor="b" anchorCtr="0"/>
          <a:lstStyle>
            <a:lvl1pPr algn="l" rtl="0">
              <a:spcBef>
                <a:spcPts val="0"/>
              </a:spcBef>
              <a:buClr>
                <a:schemeClr val="lt1"/>
              </a:buClr>
              <a:buFont typeface="Times New Roman"/>
              <a:buNone/>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28" name="Shape 28"/>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29" name="Shape 29"/>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30" name="Shape 30"/>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1"/>
        <p:cNvGrpSpPr/>
        <p:nvPr/>
      </p:nvGrpSpPr>
      <p:grpSpPr>
        <a:xfrm>
          <a:off x="0" y="0"/>
          <a:ext cx="0" cy="0"/>
          <a:chOff x="0" y="0"/>
          <a:chExt cx="0" cy="0"/>
        </a:xfrm>
      </p:grpSpPr>
      <p:sp>
        <p:nvSpPr>
          <p:cNvPr id="32" name="Shape 32"/>
          <p:cNvSpPr txBox="1"/>
          <p:nvPr/>
        </p:nvSpPr>
        <p:spPr>
          <a:xfrm>
            <a:off x="4267200" y="4074496"/>
            <a:ext cx="457200" cy="1015662"/>
          </a:xfrm>
          <a:prstGeom prst="rect">
            <a:avLst/>
          </a:prstGeom>
          <a:noFill/>
          <a:ln>
            <a:noFill/>
          </a:ln>
        </p:spPr>
        <p:txBody>
          <a:bodyPr lIns="0" tIns="0" rIns="0" bIns="0" anchor="t" anchorCtr="0">
            <a:noAutofit/>
          </a:bodyPr>
          <a:lstStyle/>
          <a:p>
            <a:pPr marL="0" marR="0" lvl="0" indent="0" algn="l" rtl="0">
              <a:spcBef>
                <a:spcPts val="0"/>
              </a:spcBef>
              <a:buSzPct val="25000"/>
              <a:buNone/>
            </a:pPr>
            <a:r>
              <a:rPr lang="en-US" sz="6600" b="0" i="0" u="none" strike="noStrike" cap="none" baseline="0">
                <a:solidFill>
                  <a:schemeClr val="lt1"/>
                </a:solidFill>
                <a:latin typeface="Times New Roman"/>
                <a:ea typeface="Times New Roman"/>
                <a:cs typeface="Times New Roman"/>
                <a:sym typeface="Times New Roman"/>
              </a:rPr>
              <a:t>{</a:t>
            </a:r>
          </a:p>
        </p:txBody>
      </p:sp>
      <p:sp>
        <p:nvSpPr>
          <p:cNvPr id="33" name="Shape 33"/>
          <p:cNvSpPr txBox="1">
            <a:spLocks noGrp="1"/>
          </p:cNvSpPr>
          <p:nvPr>
            <p:ph type="body" idx="1"/>
          </p:nvPr>
        </p:nvSpPr>
        <p:spPr>
          <a:xfrm>
            <a:off x="4572000" y="4267367"/>
            <a:ext cx="3733800" cy="731519"/>
          </a:xfrm>
          <a:prstGeom prst="rect">
            <a:avLst/>
          </a:prstGeom>
          <a:noFill/>
          <a:ln>
            <a:noFill/>
          </a:ln>
        </p:spPr>
        <p:txBody>
          <a:bodyPr lIns="91425" tIns="91425" rIns="91425" bIns="91425" anchor="ctr" anchorCtr="0"/>
          <a:lstStyle>
            <a:lvl1pPr marL="0" indent="0" rtl="0">
              <a:buClr>
                <a:schemeClr val="lt1"/>
              </a:buClr>
              <a:buFont typeface="Times New Roman"/>
              <a:buNone/>
              <a:defRPr/>
            </a:lvl1pPr>
            <a:lvl2pPr marL="457200" indent="0" rtl="0">
              <a:buClr>
                <a:schemeClr val="lt1"/>
              </a:buClr>
              <a:buFont typeface="Times New Roman"/>
              <a:buNone/>
              <a:defRPr/>
            </a:lvl2pPr>
            <a:lvl3pPr marL="914400" indent="0" rtl="0">
              <a:buClr>
                <a:schemeClr val="lt1"/>
              </a:buClr>
              <a:buFont typeface="Times New Roman"/>
              <a:buNone/>
              <a:defRPr/>
            </a:lvl3pPr>
            <a:lvl4pPr marL="1371600" indent="0" rtl="0">
              <a:buClr>
                <a:schemeClr val="lt1"/>
              </a:buClr>
              <a:buFont typeface="Times New Roman"/>
              <a:buNone/>
              <a:defRPr/>
            </a:lvl4pPr>
            <a:lvl5pPr marL="1828800" indent="0" rtl="0">
              <a:buClr>
                <a:schemeClr val="lt1"/>
              </a:buClr>
              <a:buFont typeface="Times New Roman"/>
              <a:buNone/>
              <a:defRPr/>
            </a:lvl5pPr>
            <a:lvl6pPr marL="2286000" indent="0" rtl="0">
              <a:buClr>
                <a:schemeClr val="lt1"/>
              </a:buClr>
              <a:buFont typeface="Times New Roman"/>
              <a:buNone/>
              <a:defRPr/>
            </a:lvl6pPr>
            <a:lvl7pPr marL="2743200" indent="0" rtl="0">
              <a:buClr>
                <a:schemeClr val="lt1"/>
              </a:buClr>
              <a:buFont typeface="Times New Roman"/>
              <a:buNone/>
              <a:defRPr/>
            </a:lvl7pPr>
            <a:lvl8pPr marL="3200400" indent="0" rtl="0">
              <a:buClr>
                <a:schemeClr val="lt1"/>
              </a:buClr>
              <a:buFont typeface="Times New Roman"/>
              <a:buNone/>
              <a:defRPr/>
            </a:lvl8pPr>
            <a:lvl9pPr marL="3657600" indent="0" rtl="0">
              <a:buClr>
                <a:schemeClr val="lt1"/>
              </a:buClr>
              <a:buFont typeface="Times New Roman"/>
              <a:buNone/>
              <a:defRPr/>
            </a:lvl9pPr>
          </a:lstStyle>
          <a:p>
            <a:endParaRPr/>
          </a:p>
        </p:txBody>
      </p:sp>
      <p:sp>
        <p:nvSpPr>
          <p:cNvPr id="34" name="Shape 34"/>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35" name="Shape 35"/>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36" name="Shape 36"/>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37" name="Shape 37"/>
          <p:cNvSpPr txBox="1">
            <a:spLocks noGrp="1"/>
          </p:cNvSpPr>
          <p:nvPr>
            <p:ph type="title"/>
          </p:nvPr>
        </p:nvSpPr>
        <p:spPr>
          <a:xfrm>
            <a:off x="2286000" y="1905000"/>
            <a:ext cx="6035039" cy="2350007"/>
          </a:xfrm>
          <a:prstGeom prst="rect">
            <a:avLst/>
          </a:prstGeom>
          <a:noFill/>
          <a:ln>
            <a:noFill/>
          </a:ln>
        </p:spPr>
        <p:txBody>
          <a:bodyPr lIns="91425" tIns="91425" rIns="91425" bIns="91425" anchor="b" anchorCtr="0"/>
          <a:lstStyle>
            <a:lvl1pPr marL="0" algn="l" rtl="0">
              <a:spcBef>
                <a:spcPts val="0"/>
              </a:spcBef>
              <a:buClr>
                <a:schemeClr val="lt1"/>
              </a:buClr>
              <a:buFont typeface="Times New Roman"/>
              <a:buNone/>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38"/>
        <p:cNvGrpSpPr/>
        <p:nvPr/>
      </p:nvGrpSpPr>
      <p:grpSpPr>
        <a:xfrm>
          <a:off x="0" y="0"/>
          <a:ext cx="0" cy="0"/>
          <a:chOff x="0" y="0"/>
          <a:chExt cx="0" cy="0"/>
        </a:xfrm>
      </p:grpSpPr>
      <p:sp>
        <p:nvSpPr>
          <p:cNvPr id="39" name="Shape 39"/>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40" name="Shape 40"/>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41" name="Shape 41"/>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42" name="Shape 42"/>
          <p:cNvSpPr txBox="1">
            <a:spLocks noGrp="1"/>
          </p:cNvSpPr>
          <p:nvPr>
            <p:ph type="title"/>
          </p:nvPr>
        </p:nvSpPr>
        <p:spPr>
          <a:xfrm>
            <a:off x="777239" y="4876800"/>
            <a:ext cx="7543800" cy="914400"/>
          </a:xfrm>
          <a:prstGeom prst="rect">
            <a:avLst/>
          </a:prstGeom>
          <a:noFill/>
          <a:ln>
            <a:noFill/>
          </a:ln>
        </p:spPr>
        <p:txBody>
          <a:bodyPr lIns="91425" tIns="91425" rIns="91425" bIns="91425" anchor="b" anchorCtr="0"/>
          <a:lstStyle>
            <a:lvl1pPr algn="l" rtl="0">
              <a:spcBef>
                <a:spcPts val="0"/>
              </a:spcBef>
              <a:buClr>
                <a:schemeClr val="lt1"/>
              </a:buClr>
              <a:buFont typeface="Times New Roman"/>
              <a:buNone/>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43" name="Shape 43"/>
          <p:cNvSpPr txBox="1">
            <a:spLocks noGrp="1"/>
          </p:cNvSpPr>
          <p:nvPr>
            <p:ph type="body" idx="1"/>
          </p:nvPr>
        </p:nvSpPr>
        <p:spPr>
          <a:xfrm>
            <a:off x="1344167" y="658368"/>
            <a:ext cx="3273552" cy="3429000"/>
          </a:xfrm>
          <a:prstGeom prst="rect">
            <a:avLst/>
          </a:prstGeom>
          <a:noFill/>
          <a:ln>
            <a:noFill/>
          </a:ln>
        </p:spPr>
        <p:txBody>
          <a:bodyPr lIns="91425" tIns="91425" rIns="91425" bIns="91425" anchor="ctr" anchorCtr="0"/>
          <a:lstStyle>
            <a:lvl1pPr marL="274320" indent="-181610" algn="l" rtl="0">
              <a:spcBef>
                <a:spcPts val="420"/>
              </a:spcBef>
              <a:spcAft>
                <a:spcPts val="0"/>
              </a:spcAft>
              <a:buClr>
                <a:schemeClr val="lt1"/>
              </a:buClr>
              <a:buFont typeface="Times New Roman"/>
              <a:buChar char="❧"/>
              <a:defRPr/>
            </a:lvl1pPr>
            <a:lvl2pPr marL="640080" indent="-186690" algn="l" rtl="0">
              <a:spcBef>
                <a:spcPts val="380"/>
              </a:spcBef>
              <a:buClr>
                <a:schemeClr val="lt1"/>
              </a:buClr>
              <a:buFont typeface="Times New Roman"/>
              <a:buChar char="❧"/>
              <a:defRPr/>
            </a:lvl2pPr>
            <a:lvl3pPr marL="1005839" indent="-191769" algn="l" rtl="0">
              <a:spcBef>
                <a:spcPts val="340"/>
              </a:spcBef>
              <a:buClr>
                <a:schemeClr val="lt1"/>
              </a:buClr>
              <a:buFont typeface="Times New Roman"/>
              <a:buChar char="•"/>
              <a:defRPr/>
            </a:lvl3pPr>
            <a:lvl4pPr marL="1371600" indent="-205739" algn="l" rtl="0">
              <a:spcBef>
                <a:spcPts val="320"/>
              </a:spcBef>
              <a:buClr>
                <a:schemeClr val="lt1"/>
              </a:buClr>
              <a:buFont typeface="Times New Roman"/>
              <a:buChar char="❧"/>
              <a:defRPr/>
            </a:lvl4pPr>
            <a:lvl5pPr marL="1645920" indent="-204470" algn="l" rtl="0">
              <a:spcBef>
                <a:spcPts val="300"/>
              </a:spcBef>
              <a:buClr>
                <a:schemeClr val="lt1"/>
              </a:buClr>
              <a:buFont typeface="Times New Roman"/>
              <a:buChar char="❧"/>
              <a:defRPr/>
            </a:lvl5pPr>
            <a:lvl6pPr marL="1965960" indent="-210820" algn="l" rtl="0">
              <a:spcBef>
                <a:spcPts val="280"/>
              </a:spcBef>
              <a:buClr>
                <a:schemeClr val="lt1"/>
              </a:buClr>
              <a:buFont typeface="Times New Roman"/>
              <a:buChar char="❧"/>
              <a:defRPr/>
            </a:lvl6pPr>
            <a:lvl7pPr marL="2240280" indent="-205739" algn="l" rtl="0">
              <a:spcBef>
                <a:spcPts val="280"/>
              </a:spcBef>
              <a:buClr>
                <a:schemeClr val="lt1"/>
              </a:buClr>
              <a:buFont typeface="Times New Roman"/>
              <a:buChar char="•"/>
              <a:defRPr/>
            </a:lvl7pPr>
            <a:lvl8pPr marL="2514600" indent="-213360" algn="l" rtl="0">
              <a:spcBef>
                <a:spcPts val="280"/>
              </a:spcBef>
              <a:buClr>
                <a:schemeClr val="lt1"/>
              </a:buClr>
              <a:buFont typeface="Times New Roman"/>
              <a:buChar char="❧"/>
              <a:defRPr/>
            </a:lvl8pPr>
            <a:lvl9pPr marL="2834640" indent="-203200" algn="l" rtl="0">
              <a:spcBef>
                <a:spcPts val="280"/>
              </a:spcBef>
              <a:buClr>
                <a:schemeClr val="lt1"/>
              </a:buClr>
              <a:buFont typeface="Times New Roman"/>
              <a:buChar char="❧"/>
              <a:defRPr/>
            </a:lvl9pPr>
          </a:lstStyle>
          <a:p>
            <a:endParaRPr/>
          </a:p>
        </p:txBody>
      </p:sp>
      <p:sp>
        <p:nvSpPr>
          <p:cNvPr id="44" name="Shape 44"/>
          <p:cNvSpPr txBox="1">
            <a:spLocks noGrp="1"/>
          </p:cNvSpPr>
          <p:nvPr>
            <p:ph type="body" idx="2"/>
          </p:nvPr>
        </p:nvSpPr>
        <p:spPr>
          <a:xfrm>
            <a:off x="5029200" y="658368"/>
            <a:ext cx="3273552" cy="3432175"/>
          </a:xfrm>
          <a:prstGeom prst="rect">
            <a:avLst/>
          </a:prstGeom>
          <a:noFill/>
          <a:ln>
            <a:noFill/>
          </a:ln>
        </p:spPr>
        <p:txBody>
          <a:bodyPr lIns="91425" tIns="91425" rIns="91425" bIns="91425" anchor="ctr" anchorCtr="0"/>
          <a:lstStyle>
            <a:lvl1pPr marL="274320" indent="-181610" algn="l" rtl="0">
              <a:spcBef>
                <a:spcPts val="420"/>
              </a:spcBef>
              <a:spcAft>
                <a:spcPts val="0"/>
              </a:spcAft>
              <a:buClr>
                <a:schemeClr val="lt1"/>
              </a:buClr>
              <a:buFont typeface="Times New Roman"/>
              <a:buChar char="❧"/>
              <a:defRPr/>
            </a:lvl1pPr>
            <a:lvl2pPr marL="640080" indent="-186690" algn="l" rtl="0">
              <a:spcBef>
                <a:spcPts val="380"/>
              </a:spcBef>
              <a:buClr>
                <a:schemeClr val="lt1"/>
              </a:buClr>
              <a:buFont typeface="Times New Roman"/>
              <a:buChar char="❧"/>
              <a:defRPr/>
            </a:lvl2pPr>
            <a:lvl3pPr marL="1005839" indent="-191769" algn="l" rtl="0">
              <a:spcBef>
                <a:spcPts val="340"/>
              </a:spcBef>
              <a:buClr>
                <a:schemeClr val="lt1"/>
              </a:buClr>
              <a:buFont typeface="Times New Roman"/>
              <a:buChar char="•"/>
              <a:defRPr/>
            </a:lvl3pPr>
            <a:lvl4pPr marL="1371600" indent="-205739" algn="l" rtl="0">
              <a:spcBef>
                <a:spcPts val="320"/>
              </a:spcBef>
              <a:buClr>
                <a:schemeClr val="lt1"/>
              </a:buClr>
              <a:buFont typeface="Times New Roman"/>
              <a:buChar char="❧"/>
              <a:defRPr/>
            </a:lvl4pPr>
            <a:lvl5pPr marL="1645920" indent="-204470" algn="l" rtl="0">
              <a:spcBef>
                <a:spcPts val="300"/>
              </a:spcBef>
              <a:buClr>
                <a:schemeClr val="lt1"/>
              </a:buClr>
              <a:buFont typeface="Times New Roman"/>
              <a:buChar char="❧"/>
              <a:defRPr/>
            </a:lvl5pPr>
            <a:lvl6pPr marL="1965960" indent="-210820" algn="l" rtl="0">
              <a:spcBef>
                <a:spcPts val="280"/>
              </a:spcBef>
              <a:buClr>
                <a:schemeClr val="lt1"/>
              </a:buClr>
              <a:buFont typeface="Times New Roman"/>
              <a:buChar char="❧"/>
              <a:defRPr/>
            </a:lvl6pPr>
            <a:lvl7pPr marL="2240280" indent="-205739" algn="l" rtl="0">
              <a:spcBef>
                <a:spcPts val="280"/>
              </a:spcBef>
              <a:buClr>
                <a:schemeClr val="lt1"/>
              </a:buClr>
              <a:buFont typeface="Times New Roman"/>
              <a:buChar char="•"/>
              <a:defRPr/>
            </a:lvl7pPr>
            <a:lvl8pPr marL="2514600" indent="-213360" algn="l" rtl="0">
              <a:spcBef>
                <a:spcPts val="280"/>
              </a:spcBef>
              <a:buClr>
                <a:schemeClr val="lt1"/>
              </a:buClr>
              <a:buFont typeface="Times New Roman"/>
              <a:buChar char="❧"/>
              <a:defRPr/>
            </a:lvl8pPr>
            <a:lvl9pPr marL="2834640" indent="-203200" algn="l" rtl="0">
              <a:spcBef>
                <a:spcPts val="280"/>
              </a:spcBef>
              <a:buClr>
                <a:schemeClr val="lt1"/>
              </a:buClr>
              <a:buFont typeface="Times New Roman"/>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45"/>
        <p:cNvGrpSpPr/>
        <p:nvPr/>
      </p:nvGrpSpPr>
      <p:grpSpPr>
        <a:xfrm>
          <a:off x="0" y="0"/>
          <a:ext cx="0" cy="0"/>
          <a:chOff x="0" y="0"/>
          <a:chExt cx="0" cy="0"/>
        </a:xfrm>
      </p:grpSpPr>
      <p:sp>
        <p:nvSpPr>
          <p:cNvPr id="46" name="Shape 46"/>
          <p:cNvSpPr txBox="1">
            <a:spLocks noGrp="1"/>
          </p:cNvSpPr>
          <p:nvPr>
            <p:ph type="body" idx="1"/>
          </p:nvPr>
        </p:nvSpPr>
        <p:spPr>
          <a:xfrm>
            <a:off x="1341120" y="661975"/>
            <a:ext cx="3273552" cy="639762"/>
          </a:xfrm>
          <a:prstGeom prst="rect">
            <a:avLst/>
          </a:prstGeom>
          <a:noFill/>
          <a:ln>
            <a:noFill/>
          </a:ln>
        </p:spPr>
        <p:txBody>
          <a:bodyPr lIns="91425" tIns="91425" rIns="91425" bIns="91425" anchor="ctr" anchorCtr="0"/>
          <a:lstStyle>
            <a:lvl1pPr marL="0" indent="0" rtl="0">
              <a:buFont typeface="Times New Roman"/>
              <a:buNone/>
              <a:defRPr/>
            </a:lvl1pPr>
            <a:lvl2pPr marL="457200" indent="0" rtl="0">
              <a:buFont typeface="Times New Roman"/>
              <a:buNone/>
              <a:defRPr/>
            </a:lvl2pPr>
            <a:lvl3pPr marL="914400" indent="0" rtl="0">
              <a:buFont typeface="Times New Roman"/>
              <a:buNone/>
              <a:defRPr/>
            </a:lvl3pPr>
            <a:lvl4pPr marL="1371600" indent="0" rtl="0">
              <a:buFont typeface="Times New Roman"/>
              <a:buNone/>
              <a:defRPr/>
            </a:lvl4pPr>
            <a:lvl5pPr marL="1828800" indent="0" rtl="0">
              <a:buFont typeface="Times New Roman"/>
              <a:buNone/>
              <a:defRPr/>
            </a:lvl5pPr>
            <a:lvl6pPr marL="2286000" indent="0" rtl="0">
              <a:buFont typeface="Times New Roman"/>
              <a:buNone/>
              <a:defRPr/>
            </a:lvl6pPr>
            <a:lvl7pPr marL="2743200" indent="0" rtl="0">
              <a:buFont typeface="Times New Roman"/>
              <a:buNone/>
              <a:defRPr/>
            </a:lvl7pPr>
            <a:lvl8pPr marL="3200400" indent="0" rtl="0">
              <a:buFont typeface="Times New Roman"/>
              <a:buNone/>
              <a:defRPr/>
            </a:lvl8pPr>
            <a:lvl9pPr marL="3657600" indent="0" rtl="0">
              <a:buFont typeface="Times New Roman"/>
              <a:buNone/>
              <a:defRPr/>
            </a:lvl9pPr>
          </a:lstStyle>
          <a:p>
            <a:endParaRPr/>
          </a:p>
        </p:txBody>
      </p:sp>
      <p:sp>
        <p:nvSpPr>
          <p:cNvPr id="47" name="Shape 47"/>
          <p:cNvSpPr txBox="1">
            <a:spLocks noGrp="1"/>
          </p:cNvSpPr>
          <p:nvPr>
            <p:ph type="body" idx="2"/>
          </p:nvPr>
        </p:nvSpPr>
        <p:spPr>
          <a:xfrm>
            <a:off x="1344167" y="1371600"/>
            <a:ext cx="3276600" cy="2743199"/>
          </a:xfrm>
          <a:prstGeom prst="rect">
            <a:avLst/>
          </a:prstGeom>
          <a:noFill/>
          <a:ln>
            <a:noFill/>
          </a:ln>
        </p:spPr>
        <p:txBody>
          <a:bodyPr lIns="91425" tIns="91425" rIns="91425" bIns="91425" anchor="t" anchorCtr="0"/>
          <a:lstStyle>
            <a:lvl1pPr rtl="0">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48" name="Shape 48"/>
          <p:cNvSpPr txBox="1">
            <a:spLocks noGrp="1"/>
          </p:cNvSpPr>
          <p:nvPr>
            <p:ph type="body" idx="3"/>
          </p:nvPr>
        </p:nvSpPr>
        <p:spPr>
          <a:xfrm>
            <a:off x="5029200" y="661975"/>
            <a:ext cx="3273552" cy="639762"/>
          </a:xfrm>
          <a:prstGeom prst="rect">
            <a:avLst/>
          </a:prstGeom>
          <a:noFill/>
          <a:ln>
            <a:noFill/>
          </a:ln>
        </p:spPr>
        <p:txBody>
          <a:bodyPr lIns="91425" tIns="91425" rIns="91425" bIns="91425" anchor="ctr" anchorCtr="0"/>
          <a:lstStyle>
            <a:lvl1pPr marL="0" indent="0" rtl="0">
              <a:buFont typeface="Times New Roman"/>
              <a:buNone/>
              <a:defRPr/>
            </a:lvl1pPr>
            <a:lvl2pPr marL="457200" indent="0" rtl="0">
              <a:buFont typeface="Times New Roman"/>
              <a:buNone/>
              <a:defRPr/>
            </a:lvl2pPr>
            <a:lvl3pPr marL="914400" indent="0" rtl="0">
              <a:buFont typeface="Times New Roman"/>
              <a:buNone/>
              <a:defRPr/>
            </a:lvl3pPr>
            <a:lvl4pPr marL="1371600" indent="0" rtl="0">
              <a:buFont typeface="Times New Roman"/>
              <a:buNone/>
              <a:defRPr/>
            </a:lvl4pPr>
            <a:lvl5pPr marL="1828800" indent="0" rtl="0">
              <a:buFont typeface="Times New Roman"/>
              <a:buNone/>
              <a:defRPr/>
            </a:lvl5pPr>
            <a:lvl6pPr marL="2286000" indent="0" rtl="0">
              <a:buFont typeface="Times New Roman"/>
              <a:buNone/>
              <a:defRPr/>
            </a:lvl6pPr>
            <a:lvl7pPr marL="2743200" indent="0" rtl="0">
              <a:buFont typeface="Times New Roman"/>
              <a:buNone/>
              <a:defRPr/>
            </a:lvl7pPr>
            <a:lvl8pPr marL="3200400" indent="0" rtl="0">
              <a:buFont typeface="Times New Roman"/>
              <a:buNone/>
              <a:defRPr/>
            </a:lvl8pPr>
            <a:lvl9pPr marL="3657600" indent="0" rtl="0">
              <a:buFont typeface="Times New Roman"/>
              <a:buNone/>
              <a:defRPr/>
            </a:lvl9pPr>
          </a:lstStyle>
          <a:p>
            <a:endParaRPr/>
          </a:p>
        </p:txBody>
      </p:sp>
      <p:sp>
        <p:nvSpPr>
          <p:cNvPr id="49" name="Shape 49"/>
          <p:cNvSpPr txBox="1">
            <a:spLocks noGrp="1"/>
          </p:cNvSpPr>
          <p:nvPr>
            <p:ph type="body" idx="4"/>
          </p:nvPr>
        </p:nvSpPr>
        <p:spPr>
          <a:xfrm>
            <a:off x="5029200" y="1371600"/>
            <a:ext cx="3273552" cy="2743199"/>
          </a:xfrm>
          <a:prstGeom prst="rect">
            <a:avLst/>
          </a:prstGeom>
          <a:noFill/>
          <a:ln>
            <a:noFill/>
          </a:ln>
        </p:spPr>
        <p:txBody>
          <a:bodyPr lIns="91425" tIns="91425" rIns="91425" bIns="91425" anchor="t" anchorCtr="0"/>
          <a:lstStyle>
            <a:lvl1pPr rtl="0">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50" name="Shape 50"/>
          <p:cNvSpPr txBox="1"/>
          <p:nvPr/>
        </p:nvSpPr>
        <p:spPr>
          <a:xfrm>
            <a:off x="1056640" y="520191"/>
            <a:ext cx="457200" cy="923329"/>
          </a:xfrm>
          <a:prstGeom prst="rect">
            <a:avLst/>
          </a:prstGeom>
          <a:noFill/>
          <a:ln>
            <a:noFill/>
          </a:ln>
        </p:spPr>
        <p:txBody>
          <a:bodyPr lIns="0" tIns="0" rIns="0" bIns="0" anchor="t" anchorCtr="0">
            <a:noAutofit/>
          </a:bodyPr>
          <a:lstStyle/>
          <a:p>
            <a:pPr marL="0" marR="0" lvl="0" indent="0" algn="l" rtl="0">
              <a:spcBef>
                <a:spcPts val="0"/>
              </a:spcBef>
              <a:buSzPct val="25000"/>
              <a:buNone/>
            </a:pPr>
            <a:r>
              <a:rPr lang="en-US" sz="6000" b="0" i="0" u="none" strike="noStrike" cap="none" baseline="0">
                <a:solidFill>
                  <a:schemeClr val="lt1"/>
                </a:solidFill>
                <a:latin typeface="Times New Roman"/>
                <a:ea typeface="Times New Roman"/>
                <a:cs typeface="Times New Roman"/>
                <a:sym typeface="Times New Roman"/>
              </a:rPr>
              <a:t>{</a:t>
            </a:r>
          </a:p>
        </p:txBody>
      </p:sp>
      <p:sp>
        <p:nvSpPr>
          <p:cNvPr id="51" name="Shape 51"/>
          <p:cNvSpPr txBox="1"/>
          <p:nvPr/>
        </p:nvSpPr>
        <p:spPr>
          <a:xfrm>
            <a:off x="4780280" y="520191"/>
            <a:ext cx="457200" cy="923329"/>
          </a:xfrm>
          <a:prstGeom prst="rect">
            <a:avLst/>
          </a:prstGeom>
          <a:noFill/>
          <a:ln>
            <a:noFill/>
          </a:ln>
        </p:spPr>
        <p:txBody>
          <a:bodyPr lIns="0" tIns="0" rIns="0" bIns="0" anchor="t" anchorCtr="0">
            <a:noAutofit/>
          </a:bodyPr>
          <a:lstStyle/>
          <a:p>
            <a:pPr marL="0" marR="0" lvl="0" indent="0" algn="l" rtl="0">
              <a:spcBef>
                <a:spcPts val="0"/>
              </a:spcBef>
              <a:buSzPct val="25000"/>
              <a:buNone/>
            </a:pPr>
            <a:r>
              <a:rPr lang="en-US" sz="6000" b="0" i="0" u="none" strike="noStrike" cap="none" baseline="0">
                <a:solidFill>
                  <a:schemeClr val="lt1"/>
                </a:solidFill>
                <a:latin typeface="Times New Roman"/>
                <a:ea typeface="Times New Roman"/>
                <a:cs typeface="Times New Roman"/>
                <a:sym typeface="Times New Roman"/>
              </a:rPr>
              <a:t>{</a:t>
            </a:r>
          </a:p>
        </p:txBody>
      </p:sp>
      <p:sp>
        <p:nvSpPr>
          <p:cNvPr id="52" name="Shape 52"/>
          <p:cNvSpPr txBox="1">
            <a:spLocks noGrp="1"/>
          </p:cNvSpPr>
          <p:nvPr>
            <p:ph type="title"/>
          </p:nvPr>
        </p:nvSpPr>
        <p:spPr>
          <a:xfrm>
            <a:off x="777239" y="4876800"/>
            <a:ext cx="7543800" cy="914400"/>
          </a:xfrm>
          <a:prstGeom prst="rect">
            <a:avLst/>
          </a:prstGeom>
          <a:noFill/>
          <a:ln>
            <a:noFill/>
          </a:ln>
        </p:spPr>
        <p:txBody>
          <a:bodyPr lIns="91425" tIns="91425" rIns="91425" bIns="91425" anchor="b" anchorCtr="0"/>
          <a:lstStyle>
            <a:lvl1pPr algn="l" rtl="0">
              <a:spcBef>
                <a:spcPts val="0"/>
              </a:spcBef>
              <a:buClr>
                <a:schemeClr val="lt1"/>
              </a:buClr>
              <a:buFont typeface="Times New Roman"/>
              <a:buNone/>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53" name="Shape 53"/>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54" name="Shape 54"/>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55" name="Shape 55"/>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56"/>
        <p:cNvGrpSpPr/>
        <p:nvPr/>
      </p:nvGrpSpPr>
      <p:grpSpPr>
        <a:xfrm>
          <a:off x="0" y="0"/>
          <a:ext cx="0" cy="0"/>
          <a:chOff x="0" y="0"/>
          <a:chExt cx="0" cy="0"/>
        </a:xfrm>
      </p:grpSpPr>
      <p:sp>
        <p:nvSpPr>
          <p:cNvPr id="57" name="Shape 57"/>
          <p:cNvSpPr txBox="1">
            <a:spLocks noGrp="1"/>
          </p:cNvSpPr>
          <p:nvPr>
            <p:ph type="title"/>
          </p:nvPr>
        </p:nvSpPr>
        <p:spPr>
          <a:xfrm>
            <a:off x="777239" y="4876800"/>
            <a:ext cx="7543800" cy="914400"/>
          </a:xfrm>
          <a:prstGeom prst="rect">
            <a:avLst/>
          </a:prstGeom>
          <a:noFill/>
          <a:ln>
            <a:noFill/>
          </a:ln>
        </p:spPr>
        <p:txBody>
          <a:bodyPr lIns="91425" tIns="91425" rIns="91425" bIns="91425" anchor="b" anchorCtr="0"/>
          <a:lstStyle>
            <a:lvl1pPr algn="l" rtl="0">
              <a:spcBef>
                <a:spcPts val="0"/>
              </a:spcBef>
              <a:buClr>
                <a:schemeClr val="lt1"/>
              </a:buClr>
              <a:buFont typeface="Times New Roman"/>
              <a:buNone/>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58" name="Shape 58"/>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59" name="Shape 59"/>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60" name="Shape 60"/>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1"/>
        <p:cNvGrpSpPr/>
        <p:nvPr/>
      </p:nvGrpSpPr>
      <p:grpSpPr>
        <a:xfrm>
          <a:off x="0" y="0"/>
          <a:ext cx="0" cy="0"/>
          <a:chOff x="0" y="0"/>
          <a:chExt cx="0" cy="0"/>
        </a:xfrm>
      </p:grpSpPr>
      <p:sp>
        <p:nvSpPr>
          <p:cNvPr id="62" name="Shape 62"/>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63" name="Shape 63"/>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64" name="Shape 64"/>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65"/>
        <p:cNvGrpSpPr/>
        <p:nvPr/>
      </p:nvGrpSpPr>
      <p:grpSpPr>
        <a:xfrm>
          <a:off x="0" y="0"/>
          <a:ext cx="0" cy="0"/>
          <a:chOff x="0" y="0"/>
          <a:chExt cx="0" cy="0"/>
        </a:xfrm>
      </p:grpSpPr>
      <p:sp>
        <p:nvSpPr>
          <p:cNvPr id="66" name="Shape 66"/>
          <p:cNvSpPr txBox="1"/>
          <p:nvPr/>
        </p:nvSpPr>
        <p:spPr>
          <a:xfrm>
            <a:off x="5328919" y="1774588"/>
            <a:ext cx="457200" cy="1231106"/>
          </a:xfrm>
          <a:prstGeom prst="rect">
            <a:avLst/>
          </a:prstGeom>
          <a:noFill/>
          <a:ln>
            <a:noFill/>
          </a:ln>
        </p:spPr>
        <p:txBody>
          <a:bodyPr lIns="0" tIns="0" rIns="0" bIns="0" anchor="t" anchorCtr="0">
            <a:noAutofit/>
          </a:bodyPr>
          <a:lstStyle/>
          <a:p>
            <a:pPr marL="0" marR="0" lvl="0" indent="0" algn="l" rtl="0">
              <a:spcBef>
                <a:spcPts val="0"/>
              </a:spcBef>
              <a:buSzPct val="25000"/>
              <a:buNone/>
            </a:pPr>
            <a:r>
              <a:rPr lang="en-US" sz="8000" b="0" i="0" u="none" strike="noStrike" cap="none" baseline="0">
                <a:solidFill>
                  <a:schemeClr val="lt1"/>
                </a:solidFill>
                <a:latin typeface="Times New Roman"/>
                <a:ea typeface="Times New Roman"/>
                <a:cs typeface="Times New Roman"/>
                <a:sym typeface="Times New Roman"/>
              </a:rPr>
              <a:t>{</a:t>
            </a:r>
          </a:p>
        </p:txBody>
      </p:sp>
      <p:sp>
        <p:nvSpPr>
          <p:cNvPr id="67" name="Shape 67"/>
          <p:cNvSpPr txBox="1">
            <a:spLocks noGrp="1"/>
          </p:cNvSpPr>
          <p:nvPr>
            <p:ph type="body" idx="1"/>
          </p:nvPr>
        </p:nvSpPr>
        <p:spPr>
          <a:xfrm>
            <a:off x="838200" y="685800"/>
            <a:ext cx="4343400" cy="3429000"/>
          </a:xfrm>
          <a:prstGeom prst="rect">
            <a:avLst/>
          </a:prstGeom>
          <a:noFill/>
          <a:ln>
            <a:noFill/>
          </a:ln>
        </p:spPr>
        <p:txBody>
          <a:bodyPr lIns="91425" tIns="91425" rIns="91425" bIns="91425" anchor="ctr" anchorCtr="0"/>
          <a:lstStyle>
            <a:lvl1pPr rtl="0">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68" name="Shape 68"/>
          <p:cNvSpPr txBox="1">
            <a:spLocks noGrp="1"/>
          </p:cNvSpPr>
          <p:nvPr>
            <p:ph type="body" idx="2"/>
          </p:nvPr>
        </p:nvSpPr>
        <p:spPr>
          <a:xfrm>
            <a:off x="5715000" y="685800"/>
            <a:ext cx="2590800" cy="3429000"/>
          </a:xfrm>
          <a:prstGeom prst="rect">
            <a:avLst/>
          </a:prstGeom>
          <a:noFill/>
          <a:ln>
            <a:noFill/>
          </a:ln>
        </p:spPr>
        <p:txBody>
          <a:bodyPr lIns="91425" tIns="91425" rIns="91425" bIns="91425" anchor="ctr" anchorCtr="0"/>
          <a:lstStyle>
            <a:lvl1pPr marL="0" indent="0" rtl="0">
              <a:buFont typeface="Times New Roman"/>
              <a:buNone/>
              <a:defRPr/>
            </a:lvl1pPr>
            <a:lvl2pPr marL="457200" indent="0" rtl="0">
              <a:buFont typeface="Times New Roman"/>
              <a:buNone/>
              <a:defRPr/>
            </a:lvl2pPr>
            <a:lvl3pPr marL="914400" indent="0" rtl="0">
              <a:buFont typeface="Times New Roman"/>
              <a:buNone/>
              <a:defRPr/>
            </a:lvl3pPr>
            <a:lvl4pPr marL="1371600" indent="0" rtl="0">
              <a:buFont typeface="Times New Roman"/>
              <a:buNone/>
              <a:defRPr/>
            </a:lvl4pPr>
            <a:lvl5pPr marL="1828800" indent="0" rtl="0">
              <a:buFont typeface="Times New Roman"/>
              <a:buNone/>
              <a:defRPr/>
            </a:lvl5pPr>
            <a:lvl6pPr marL="2286000" indent="0" rtl="0">
              <a:buFont typeface="Times New Roman"/>
              <a:buNone/>
              <a:defRPr/>
            </a:lvl6pPr>
            <a:lvl7pPr marL="2743200" indent="0" rtl="0">
              <a:buFont typeface="Times New Roman"/>
              <a:buNone/>
              <a:defRPr/>
            </a:lvl7pPr>
            <a:lvl8pPr marL="3200400" indent="0" rtl="0">
              <a:buFont typeface="Times New Roman"/>
              <a:buNone/>
              <a:defRPr/>
            </a:lvl8pPr>
            <a:lvl9pPr marL="3657600" indent="0" rtl="0">
              <a:buFont typeface="Times New Roman"/>
              <a:buNone/>
              <a:defRPr/>
            </a:lvl9pPr>
          </a:lstStyle>
          <a:p>
            <a:endParaRPr/>
          </a:p>
        </p:txBody>
      </p:sp>
      <p:sp>
        <p:nvSpPr>
          <p:cNvPr id="69" name="Shape 69"/>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70" name="Shape 70"/>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71" name="Shape 71"/>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72" name="Shape 72"/>
          <p:cNvSpPr txBox="1">
            <a:spLocks noGrp="1"/>
          </p:cNvSpPr>
          <p:nvPr>
            <p:ph type="title"/>
          </p:nvPr>
        </p:nvSpPr>
        <p:spPr>
          <a:xfrm>
            <a:off x="777239" y="4876800"/>
            <a:ext cx="7543800" cy="914400"/>
          </a:xfrm>
          <a:prstGeom prst="rect">
            <a:avLst/>
          </a:prstGeom>
          <a:noFill/>
          <a:ln>
            <a:noFill/>
          </a:ln>
        </p:spPr>
        <p:txBody>
          <a:bodyPr lIns="91425" tIns="91425" rIns="91425" bIns="91425" anchor="b" anchorCtr="0"/>
          <a:lstStyle>
            <a:lvl1pPr algn="l" rtl="0">
              <a:spcBef>
                <a:spcPts val="0"/>
              </a:spcBef>
              <a:buClr>
                <a:schemeClr val="lt1"/>
              </a:buClr>
              <a:buFont typeface="Times New Roman"/>
              <a:buNone/>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73"/>
        <p:cNvGrpSpPr/>
        <p:nvPr/>
      </p:nvGrpSpPr>
      <p:grpSpPr>
        <a:xfrm>
          <a:off x="0" y="0"/>
          <a:ext cx="0" cy="0"/>
          <a:chOff x="0" y="0"/>
          <a:chExt cx="0" cy="0"/>
        </a:xfrm>
      </p:grpSpPr>
      <p:sp>
        <p:nvSpPr>
          <p:cNvPr id="74" name="Shape 74"/>
          <p:cNvSpPr>
            <a:spLocks noGrp="1"/>
          </p:cNvSpPr>
          <p:nvPr>
            <p:ph type="pic" idx="2"/>
          </p:nvPr>
        </p:nvSpPr>
        <p:spPr>
          <a:xfrm>
            <a:off x="1219200" y="612775"/>
            <a:ext cx="6705599" cy="2546984"/>
          </a:xfrm>
          <a:prstGeom prst="rect">
            <a:avLst/>
          </a:prstGeom>
          <a:noFill/>
          <a:ln>
            <a:noFill/>
          </a:ln>
        </p:spPr>
      </p:sp>
      <p:sp>
        <p:nvSpPr>
          <p:cNvPr id="75" name="Shape 75"/>
          <p:cNvSpPr txBox="1">
            <a:spLocks noGrp="1"/>
          </p:cNvSpPr>
          <p:nvPr>
            <p:ph type="body" idx="1"/>
          </p:nvPr>
        </p:nvSpPr>
        <p:spPr>
          <a:xfrm>
            <a:off x="2743200" y="3453046"/>
            <a:ext cx="5029199" cy="720804"/>
          </a:xfrm>
          <a:prstGeom prst="rect">
            <a:avLst/>
          </a:prstGeom>
          <a:noFill/>
          <a:ln>
            <a:noFill/>
          </a:ln>
        </p:spPr>
        <p:txBody>
          <a:bodyPr lIns="91425" tIns="91425" rIns="91425" bIns="91425" anchor="ctr" anchorCtr="0"/>
          <a:lstStyle>
            <a:lvl1pPr marL="0" indent="0" rtl="0">
              <a:buFont typeface="Times New Roman"/>
              <a:buNone/>
              <a:defRPr/>
            </a:lvl1pPr>
            <a:lvl2pPr marL="457200" indent="0" rtl="0">
              <a:buFont typeface="Times New Roman"/>
              <a:buNone/>
              <a:defRPr/>
            </a:lvl2pPr>
            <a:lvl3pPr marL="914400" indent="0" rtl="0">
              <a:buFont typeface="Times New Roman"/>
              <a:buNone/>
              <a:defRPr/>
            </a:lvl3pPr>
            <a:lvl4pPr marL="1371600" indent="0" rtl="0">
              <a:buFont typeface="Times New Roman"/>
              <a:buNone/>
              <a:defRPr/>
            </a:lvl4pPr>
            <a:lvl5pPr marL="1828800" indent="0" rtl="0">
              <a:buFont typeface="Times New Roman"/>
              <a:buNone/>
              <a:defRPr/>
            </a:lvl5pPr>
            <a:lvl6pPr marL="2286000" indent="0" rtl="0">
              <a:buFont typeface="Times New Roman"/>
              <a:buNone/>
              <a:defRPr/>
            </a:lvl6pPr>
            <a:lvl7pPr marL="2743200" indent="0" rtl="0">
              <a:buFont typeface="Times New Roman"/>
              <a:buNone/>
              <a:defRPr/>
            </a:lvl7pPr>
            <a:lvl8pPr marL="3200400" indent="0" rtl="0">
              <a:buFont typeface="Times New Roman"/>
              <a:buNone/>
              <a:defRPr/>
            </a:lvl8pPr>
            <a:lvl9pPr marL="3657600" indent="0" rtl="0">
              <a:buFont typeface="Times New Roman"/>
              <a:buNone/>
              <a:defRPr/>
            </a:lvl9pPr>
          </a:lstStyle>
          <a:p>
            <a:endParaRPr/>
          </a:p>
        </p:txBody>
      </p:sp>
      <p:sp>
        <p:nvSpPr>
          <p:cNvPr id="76" name="Shape 76"/>
          <p:cNvSpPr txBox="1"/>
          <p:nvPr/>
        </p:nvSpPr>
        <p:spPr>
          <a:xfrm>
            <a:off x="2435351" y="3331464"/>
            <a:ext cx="457200" cy="923329"/>
          </a:xfrm>
          <a:prstGeom prst="rect">
            <a:avLst/>
          </a:prstGeom>
          <a:noFill/>
          <a:ln>
            <a:noFill/>
          </a:ln>
        </p:spPr>
        <p:txBody>
          <a:bodyPr lIns="0" tIns="0" rIns="0" bIns="0" anchor="t" anchorCtr="0">
            <a:noAutofit/>
          </a:bodyPr>
          <a:lstStyle/>
          <a:p>
            <a:pPr marL="0" marR="0" lvl="0" indent="0" algn="l" rtl="0">
              <a:spcBef>
                <a:spcPts val="0"/>
              </a:spcBef>
              <a:buSzPct val="25000"/>
              <a:buNone/>
            </a:pPr>
            <a:r>
              <a:rPr lang="en-US" sz="6000" b="0" i="0" u="none" strike="noStrike" cap="none" baseline="0">
                <a:solidFill>
                  <a:schemeClr val="lt1"/>
                </a:solidFill>
                <a:latin typeface="Times New Roman"/>
                <a:ea typeface="Times New Roman"/>
                <a:cs typeface="Times New Roman"/>
                <a:sym typeface="Times New Roman"/>
              </a:rPr>
              <a:t>{</a:t>
            </a:r>
          </a:p>
        </p:txBody>
      </p:sp>
      <p:sp>
        <p:nvSpPr>
          <p:cNvPr id="77" name="Shape 77"/>
          <p:cNvSpPr txBox="1">
            <a:spLocks noGrp="1"/>
          </p:cNvSpPr>
          <p:nvPr>
            <p:ph type="title"/>
          </p:nvPr>
        </p:nvSpPr>
        <p:spPr>
          <a:xfrm>
            <a:off x="777239" y="4876800"/>
            <a:ext cx="7543800" cy="914400"/>
          </a:xfrm>
          <a:prstGeom prst="rect">
            <a:avLst/>
          </a:prstGeom>
          <a:noFill/>
          <a:ln>
            <a:noFill/>
          </a:ln>
        </p:spPr>
        <p:txBody>
          <a:bodyPr lIns="91425" tIns="91425" rIns="91425" bIns="91425" anchor="b" anchorCtr="0"/>
          <a:lstStyle>
            <a:lvl1pPr algn="l" rtl="0">
              <a:spcBef>
                <a:spcPts val="0"/>
              </a:spcBef>
              <a:buClr>
                <a:schemeClr val="lt1"/>
              </a:buClr>
              <a:buFont typeface="Times New Roman"/>
              <a:buNone/>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78" name="Shape 78"/>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79" name="Shape 79"/>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80" name="Shape 80"/>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8"/>
        <p:cNvGrpSpPr/>
        <p:nvPr/>
      </p:nvGrpSpPr>
      <p:grpSpPr>
        <a:xfrm>
          <a:off x="0" y="0"/>
          <a:ext cx="0" cy="0"/>
          <a:chOff x="0" y="0"/>
          <a:chExt cx="0" cy="0"/>
        </a:xfrm>
      </p:grpSpPr>
      <p:sp>
        <p:nvSpPr>
          <p:cNvPr id="9" name="Shape 9"/>
          <p:cNvSpPr/>
          <p:nvPr/>
        </p:nvSpPr>
        <p:spPr>
          <a:xfrm>
            <a:off x="0" y="0"/>
            <a:ext cx="9144000" cy="6858000"/>
          </a:xfrm>
          <a:prstGeom prst="rect">
            <a:avLst/>
          </a:prstGeom>
          <a:gradFill>
            <a:gsLst>
              <a:gs pos="0">
                <a:srgbClr val="262626">
                  <a:alpha val="35686"/>
                </a:srgbClr>
              </a:gs>
              <a:gs pos="100000">
                <a:srgbClr val="000000">
                  <a:alpha val="9803"/>
                </a:srgbClr>
              </a:gs>
            </a:gsLst>
            <a:lin ang="5400000" scaled="0"/>
          </a:gradFill>
          <a:ln>
            <a:noFill/>
          </a:ln>
        </p:spPr>
        <p:txBody>
          <a:bodyPr lIns="91425" tIns="45700" rIns="91425" bIns="45700" anchor="ctr" anchorCtr="0">
            <a:noAutofit/>
          </a:bodyPr>
          <a:lstStyle/>
          <a:p>
            <a:endParaRPr/>
          </a:p>
        </p:txBody>
      </p:sp>
      <p:sp>
        <p:nvSpPr>
          <p:cNvPr id="10" name="Shape 10"/>
          <p:cNvSpPr/>
          <p:nvPr/>
        </p:nvSpPr>
        <p:spPr>
          <a:xfrm rot="-1875724">
            <a:off x="1373220" y="1038439"/>
            <a:ext cx="7240619" cy="5706986"/>
          </a:xfrm>
          <a:prstGeom prst="ellipse">
            <a:avLst/>
          </a:prstGeom>
          <a:gradFill>
            <a:gsLst>
              <a:gs pos="0">
                <a:srgbClr val="949494">
                  <a:alpha val="6666"/>
                </a:srgbClr>
              </a:gs>
              <a:gs pos="58000">
                <a:srgbClr val="000000">
                  <a:alpha val="0"/>
                </a:srgbClr>
              </a:gs>
              <a:gs pos="100000">
                <a:srgbClr val="000000">
                  <a:alpha val="0"/>
                </a:srgbClr>
              </a:gs>
            </a:gsLst>
            <a:path path="circle">
              <a:fillToRect l="50000" t="50000" r="50000" b="50000"/>
            </a:path>
            <a:tileRect/>
          </a:gradFill>
          <a:ln>
            <a:noFill/>
          </a:ln>
        </p:spPr>
        <p:txBody>
          <a:bodyPr lIns="91425" tIns="45700" rIns="91425" bIns="45700" anchor="ctr" anchorCtr="0">
            <a:noAutofit/>
          </a:bodyPr>
          <a:lstStyle/>
          <a:p>
            <a:endParaRPr/>
          </a:p>
        </p:txBody>
      </p:sp>
      <p:sp>
        <p:nvSpPr>
          <p:cNvPr id="11" name="Shape 11"/>
          <p:cNvSpPr/>
          <p:nvPr/>
        </p:nvSpPr>
        <p:spPr>
          <a:xfrm rot="-3943089">
            <a:off x="-274210" y="1165874"/>
            <a:ext cx="5538471" cy="4480459"/>
          </a:xfrm>
          <a:prstGeom prst="ellipse">
            <a:avLst/>
          </a:prstGeom>
          <a:gradFill>
            <a:gsLst>
              <a:gs pos="0">
                <a:srgbClr val="949494">
                  <a:alpha val="7843"/>
                </a:srgbClr>
              </a:gs>
              <a:gs pos="58000">
                <a:srgbClr val="000000">
                  <a:alpha val="0"/>
                </a:srgbClr>
              </a:gs>
              <a:gs pos="100000">
                <a:srgbClr val="000000">
                  <a:alpha val="0"/>
                </a:srgbClr>
              </a:gs>
            </a:gsLst>
            <a:path path="circle">
              <a:fillToRect l="50000" t="50000" r="50000" b="50000"/>
            </a:path>
            <a:tileRect/>
          </a:gradFill>
          <a:ln>
            <a:noFill/>
          </a:ln>
        </p:spPr>
        <p:txBody>
          <a:bodyPr lIns="91425" tIns="45700" rIns="91425" bIns="45700" anchor="ctr" anchorCtr="0">
            <a:noAutofit/>
          </a:bodyPr>
          <a:lstStyle/>
          <a:p>
            <a:endParaRPr/>
          </a:p>
        </p:txBody>
      </p:sp>
      <p:sp>
        <p:nvSpPr>
          <p:cNvPr id="12" name="Shape 12"/>
          <p:cNvSpPr/>
          <p:nvPr/>
        </p:nvSpPr>
        <p:spPr>
          <a:xfrm rot="-1875725">
            <a:off x="3277955" y="116853"/>
            <a:ext cx="6479362" cy="4754756"/>
          </a:xfrm>
          <a:prstGeom prst="ellipse">
            <a:avLst/>
          </a:prstGeom>
          <a:gradFill>
            <a:gsLst>
              <a:gs pos="0">
                <a:srgbClr val="949494">
                  <a:alpha val="7843"/>
                </a:srgbClr>
              </a:gs>
              <a:gs pos="58000">
                <a:srgbClr val="000000">
                  <a:alpha val="0"/>
                </a:srgbClr>
              </a:gs>
              <a:gs pos="100000">
                <a:srgbClr val="000000">
                  <a:alpha val="0"/>
                </a:srgbClr>
              </a:gs>
            </a:gsLst>
            <a:path path="circle">
              <a:fillToRect l="50000" t="50000" r="50000" b="50000"/>
            </a:path>
            <a:tileRect/>
          </a:gradFill>
          <a:ln>
            <a:noFill/>
          </a:ln>
        </p:spPr>
        <p:txBody>
          <a:bodyPr lIns="91425" tIns="45700" rIns="91425" bIns="45700" anchor="ctr" anchorCtr="0">
            <a:noAutofit/>
          </a:bodyPr>
          <a:lstStyle/>
          <a:p>
            <a:endParaRPr/>
          </a:p>
        </p:txBody>
      </p:sp>
      <p:sp>
        <p:nvSpPr>
          <p:cNvPr id="13" name="Shape 13"/>
          <p:cNvSpPr txBox="1">
            <a:spLocks noGrp="1"/>
          </p:cNvSpPr>
          <p:nvPr>
            <p:ph type="title"/>
          </p:nvPr>
        </p:nvSpPr>
        <p:spPr>
          <a:xfrm>
            <a:off x="777239" y="4876800"/>
            <a:ext cx="7543800" cy="914400"/>
          </a:xfrm>
          <a:prstGeom prst="rect">
            <a:avLst/>
          </a:prstGeom>
          <a:noFill/>
          <a:ln>
            <a:noFill/>
          </a:ln>
        </p:spPr>
        <p:txBody>
          <a:bodyPr lIns="91425" tIns="91425" rIns="91425" bIns="91425" anchor="b" anchorCtr="0"/>
          <a:lstStyle>
            <a:lvl1pPr marL="0" marR="0" indent="0" algn="l" rtl="0">
              <a:spcBef>
                <a:spcPts val="0"/>
              </a:spcBef>
              <a:buClr>
                <a:schemeClr val="lt1"/>
              </a:buClr>
              <a:buFont typeface="Times New Roman"/>
              <a:buNone/>
              <a:defRPr/>
            </a:lvl1pPr>
            <a:lvl2pPr marL="0" marR="0" indent="0" algn="l" rtl="0">
              <a:defRPr/>
            </a:lvl2pPr>
            <a:lvl3pPr marL="0" marR="0" indent="0" algn="l" rtl="0">
              <a:defRPr/>
            </a:lvl3pPr>
            <a:lvl4pPr marL="0" marR="0" indent="0" algn="l" rtl="0">
              <a:defRPr/>
            </a:lvl4pPr>
            <a:lvl5pPr marL="0" marR="0" indent="0" algn="l" rtl="0">
              <a:defRPr/>
            </a:lvl5pPr>
            <a:lvl6pPr marL="0" marR="0" indent="0" algn="l" rtl="0">
              <a:defRPr/>
            </a:lvl6pPr>
            <a:lvl7pPr marL="0" marR="0" indent="0" algn="l" rtl="0">
              <a:defRPr/>
            </a:lvl7pPr>
            <a:lvl8pPr marL="0" marR="0" indent="0" algn="l" rtl="0">
              <a:defRPr/>
            </a:lvl8pPr>
            <a:lvl9pPr marL="0" marR="0" indent="0" algn="l" rtl="0">
              <a:defRPr/>
            </a:lvl9pPr>
          </a:lstStyle>
          <a:p>
            <a:endParaRPr/>
          </a:p>
        </p:txBody>
      </p:sp>
      <p:sp>
        <p:nvSpPr>
          <p:cNvPr id="14" name="Shape 14"/>
          <p:cNvSpPr txBox="1">
            <a:spLocks noGrp="1"/>
          </p:cNvSpPr>
          <p:nvPr>
            <p:ph type="body" idx="1"/>
          </p:nvPr>
        </p:nvSpPr>
        <p:spPr>
          <a:xfrm>
            <a:off x="2133600" y="685800"/>
            <a:ext cx="6096000" cy="3657598"/>
          </a:xfrm>
          <a:prstGeom prst="rect">
            <a:avLst/>
          </a:prstGeom>
          <a:noFill/>
          <a:ln>
            <a:noFill/>
          </a:ln>
        </p:spPr>
        <p:txBody>
          <a:bodyPr lIns="91425" tIns="91425" rIns="91425" bIns="91425" anchor="ctr" anchorCtr="0"/>
          <a:lstStyle>
            <a:lvl1pPr marL="274320" marR="0" indent="-181610" algn="l" rtl="0">
              <a:spcBef>
                <a:spcPts val="420"/>
              </a:spcBef>
              <a:spcAft>
                <a:spcPts val="0"/>
              </a:spcAft>
              <a:buClr>
                <a:schemeClr val="lt1"/>
              </a:buClr>
              <a:buFont typeface="Times New Roman"/>
              <a:buChar char="❧"/>
              <a:defRPr/>
            </a:lvl1pPr>
            <a:lvl2pPr marL="640080" marR="0" indent="-186690" algn="l" rtl="0">
              <a:spcBef>
                <a:spcPts val="380"/>
              </a:spcBef>
              <a:buClr>
                <a:schemeClr val="lt1"/>
              </a:buClr>
              <a:buFont typeface="Times New Roman"/>
              <a:buChar char="❧"/>
              <a:defRPr/>
            </a:lvl2pPr>
            <a:lvl3pPr marL="1005839" marR="0" indent="-191769" algn="l" rtl="0">
              <a:spcBef>
                <a:spcPts val="340"/>
              </a:spcBef>
              <a:buClr>
                <a:schemeClr val="lt1"/>
              </a:buClr>
              <a:buFont typeface="Times New Roman"/>
              <a:buChar char="•"/>
              <a:defRPr/>
            </a:lvl3pPr>
            <a:lvl4pPr marL="1371600" marR="0" indent="-205739" algn="l" rtl="0">
              <a:spcBef>
                <a:spcPts val="320"/>
              </a:spcBef>
              <a:buClr>
                <a:schemeClr val="lt1"/>
              </a:buClr>
              <a:buFont typeface="Times New Roman"/>
              <a:buChar char="❧"/>
              <a:defRPr/>
            </a:lvl4pPr>
            <a:lvl5pPr marL="1645920" marR="0" indent="-204470" algn="l" rtl="0">
              <a:spcBef>
                <a:spcPts val="300"/>
              </a:spcBef>
              <a:buClr>
                <a:schemeClr val="lt1"/>
              </a:buClr>
              <a:buFont typeface="Times New Roman"/>
              <a:buChar char="❧"/>
              <a:defRPr/>
            </a:lvl5pPr>
            <a:lvl6pPr marL="1965960" marR="0" indent="-210820" algn="l" rtl="0">
              <a:spcBef>
                <a:spcPts val="280"/>
              </a:spcBef>
              <a:buClr>
                <a:schemeClr val="lt1"/>
              </a:buClr>
              <a:buFont typeface="Times New Roman"/>
              <a:buChar char="❧"/>
              <a:defRPr/>
            </a:lvl6pPr>
            <a:lvl7pPr marL="2240280" marR="0" indent="-205739" algn="l" rtl="0">
              <a:spcBef>
                <a:spcPts val="280"/>
              </a:spcBef>
              <a:buClr>
                <a:schemeClr val="lt1"/>
              </a:buClr>
              <a:buFont typeface="Times New Roman"/>
              <a:buChar char="•"/>
              <a:defRPr/>
            </a:lvl7pPr>
            <a:lvl8pPr marL="2514600" marR="0" indent="-213360" algn="l" rtl="0">
              <a:spcBef>
                <a:spcPts val="280"/>
              </a:spcBef>
              <a:buClr>
                <a:schemeClr val="lt1"/>
              </a:buClr>
              <a:buFont typeface="Times New Roman"/>
              <a:buChar char="❧"/>
              <a:defRPr/>
            </a:lvl8pPr>
            <a:lvl9pPr marL="2834640" marR="0" indent="-203200" algn="l" rtl="0">
              <a:spcBef>
                <a:spcPts val="280"/>
              </a:spcBef>
              <a:buClr>
                <a:schemeClr val="lt1"/>
              </a:buClr>
              <a:buFont typeface="Times New Roman"/>
              <a:buChar char="❧"/>
              <a:defRPr/>
            </a:lvl9pPr>
          </a:lstStyle>
          <a:p>
            <a:endParaRPr/>
          </a:p>
        </p:txBody>
      </p:sp>
      <p:sp>
        <p:nvSpPr>
          <p:cNvPr id="15" name="Shape 15"/>
          <p:cNvSpPr txBox="1">
            <a:spLocks noGrp="1"/>
          </p:cNvSpPr>
          <p:nvPr>
            <p:ph type="dt" idx="10"/>
          </p:nvPr>
        </p:nvSpPr>
        <p:spPr>
          <a:xfrm>
            <a:off x="6172200" y="6154737"/>
            <a:ext cx="2133599" cy="365125"/>
          </a:xfrm>
          <a:prstGeom prst="rect">
            <a:avLst/>
          </a:prstGeom>
          <a:noFill/>
          <a:ln>
            <a:noFill/>
          </a:ln>
        </p:spPr>
        <p:txBody>
          <a:bodyPr lIns="91425" tIns="91425" rIns="91425" bIns="91425" anchor="t" anchorCtr="0"/>
          <a:lstStyle>
            <a:lvl1pPr marL="0" marR="0" indent="0" algn="r"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16" name="Shape 16"/>
          <p:cNvSpPr txBox="1">
            <a:spLocks noGrp="1"/>
          </p:cNvSpPr>
          <p:nvPr>
            <p:ph type="ftr" idx="11"/>
          </p:nvPr>
        </p:nvSpPr>
        <p:spPr>
          <a:xfrm>
            <a:off x="822959" y="6154737"/>
            <a:ext cx="4572000" cy="365125"/>
          </a:xfrm>
          <a:prstGeom prst="rect">
            <a:avLst/>
          </a:prstGeom>
          <a:noFill/>
          <a:ln>
            <a:noFill/>
          </a:ln>
        </p:spPr>
        <p:txBody>
          <a:bodyPr lIns="91425" tIns="91425" rIns="91425" bIns="91425" anchor="t"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
        <p:nvSpPr>
          <p:cNvPr id="17" name="Shape 17"/>
          <p:cNvSpPr txBox="1">
            <a:spLocks noGrp="1"/>
          </p:cNvSpPr>
          <p:nvPr>
            <p:ph type="sldNum" idx="12"/>
          </p:nvPr>
        </p:nvSpPr>
        <p:spPr>
          <a:xfrm>
            <a:off x="822959" y="5842000"/>
            <a:ext cx="2133599" cy="304799"/>
          </a:xfrm>
          <a:prstGeom prst="rect">
            <a:avLst/>
          </a:prstGeom>
          <a:noFill/>
          <a:ln>
            <a:noFill/>
          </a:ln>
        </p:spPr>
        <p:txBody>
          <a:bodyPr lIns="91425" tIns="91425" rIns="91425" bIns="91425" anchor="b" anchorCtr="0"/>
          <a:lstStyle>
            <a:lvl1pPr marL="0" marR="0" indent="0" algn="l" rtl="0">
              <a:defRPr/>
            </a:lvl1pPr>
            <a:lvl2pPr marL="457200" marR="0" indent="0" algn="l" rtl="0">
              <a:defRPr/>
            </a:lvl2pPr>
            <a:lvl3pPr marL="914400" marR="0" indent="0" algn="l" rtl="0">
              <a:defRPr/>
            </a:lvl3pPr>
            <a:lvl4pPr marL="1371600" marR="0" indent="0" algn="l" rtl="0">
              <a:defRPr/>
            </a:lvl4pPr>
            <a:lvl5pPr marL="1828800" marR="0" indent="0" algn="l" rtl="0">
              <a:defRPr/>
            </a:lvl5pPr>
            <a:lvl6pPr marL="2286000" marR="0" indent="0" algn="l" rtl="0">
              <a:defRPr/>
            </a:lvl6pPr>
            <a:lvl7pPr marL="2743200" marR="0" indent="0" algn="l" rtl="0">
              <a:defRPr/>
            </a:lvl7pPr>
            <a:lvl8pPr marL="3200400" marR="0" indent="0" algn="l" rtl="0">
              <a:defRPr/>
            </a:lvl8pPr>
            <a:lvl9pPr marL="3657600" marR="0" indent="0" algn="l" rtl="0">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mbostock/d3/wiki/Gallery"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body" idx="1"/>
          </p:nvPr>
        </p:nvSpPr>
        <p:spPr>
          <a:xfrm>
            <a:off x="3810000" y="4953000"/>
            <a:ext cx="5029199" cy="1600199"/>
          </a:xfrm>
          <a:prstGeom prst="rect">
            <a:avLst/>
          </a:prstGeom>
          <a:noFill/>
          <a:ln>
            <a:noFill/>
          </a:ln>
        </p:spPr>
        <p:txBody>
          <a:bodyPr lIns="91425" tIns="45700" rIns="91425" bIns="45700" anchor="ctr" anchorCtr="0">
            <a:noAutofit/>
          </a:bodyPr>
          <a:lstStyle/>
          <a:p>
            <a:pPr marL="18288" marR="0" lvl="0" indent="-5588" algn="l" rtl="0">
              <a:spcBef>
                <a:spcPts val="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Julia Bauder, Grinnell College Libraries</a:t>
            </a:r>
          </a:p>
          <a:p>
            <a:pPr marL="18288" marR="0" lvl="0" indent="-5588" algn="l" rtl="0">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Code4Lib 2014, Raleigh, NC</a:t>
            </a:r>
          </a:p>
          <a:p>
            <a:pPr marL="18288" marR="0" lvl="0" indent="-5588" algn="l" rtl="0">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March 26, 2014</a:t>
            </a:r>
          </a:p>
          <a:p>
            <a:endParaRPr lang="en-US" sz="2100" b="0" i="0" u="none" strike="noStrike" cap="none" baseline="0">
              <a:solidFill>
                <a:schemeClr val="lt1"/>
              </a:solidFill>
              <a:latin typeface="Times New Roman"/>
              <a:ea typeface="Times New Roman"/>
              <a:cs typeface="Times New Roman"/>
              <a:sym typeface="Times New Roman"/>
            </a:endParaRPr>
          </a:p>
        </p:txBody>
      </p:sp>
      <p:sp>
        <p:nvSpPr>
          <p:cNvPr id="95" name="Shape 95"/>
          <p:cNvSpPr txBox="1">
            <a:spLocks noGrp="1"/>
          </p:cNvSpPr>
          <p:nvPr>
            <p:ph type="title"/>
          </p:nvPr>
        </p:nvSpPr>
        <p:spPr>
          <a:xfrm>
            <a:off x="914400" y="381000"/>
            <a:ext cx="7543800" cy="3200399"/>
          </a:xfrm>
          <a:prstGeom prst="rect">
            <a:avLst/>
          </a:prstGeom>
          <a:noFill/>
          <a:ln>
            <a:noFill/>
          </a:ln>
        </p:spPr>
        <p:txBody>
          <a:bodyPr lIns="91425" tIns="45700" rIns="91425" bIns="45700" anchor="b" anchorCtr="0">
            <a:noAutofit/>
          </a:bodyPr>
          <a:lstStyle/>
          <a:p>
            <a:pPr marL="0" marR="0" lvl="0" indent="0" algn="l" rtl="0">
              <a:spcBef>
                <a:spcPts val="0"/>
              </a:spcBef>
              <a:buClr>
                <a:schemeClr val="lt1"/>
              </a:buClr>
              <a:buSzPct val="25000"/>
              <a:buFont typeface="Times New Roman"/>
              <a:buNone/>
            </a:pPr>
            <a:r>
              <a:rPr lang="en-US" sz="4900" b="1" i="0" u="none" strike="noStrike" cap="none" baseline="0">
                <a:solidFill>
                  <a:schemeClr val="lt1"/>
                </a:solidFill>
                <a:latin typeface="Times New Roman"/>
                <a:ea typeface="Times New Roman"/>
                <a:cs typeface="Times New Roman"/>
                <a:sym typeface="Times New Roman"/>
              </a:rPr>
              <a:t>Visualizing Solr Search Results with D3.js for User-Friendly Navigation of Large Results Sets</a:t>
            </a:r>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Shape 154"/>
          <p:cNvSpPr txBox="1">
            <a:spLocks noGrp="1"/>
          </p:cNvSpPr>
          <p:nvPr>
            <p:ph type="body" idx="1"/>
          </p:nvPr>
        </p:nvSpPr>
        <p:spPr>
          <a:xfrm>
            <a:off x="549800" y="685800"/>
            <a:ext cx="7679700" cy="5463299"/>
          </a:xfrm>
          <a:prstGeom prst="rect">
            <a:avLst/>
          </a:prstGeom>
        </p:spPr>
        <p:txBody>
          <a:bodyPr lIns="91425" tIns="91425" rIns="91425" bIns="91425" anchor="ctr" anchorCtr="0">
            <a:noAutofit/>
          </a:bodyPr>
          <a:lstStyle/>
          <a:p>
            <a:endParaRPr dirty="0"/>
          </a:p>
        </p:txBody>
      </p:sp>
      <p:sp>
        <p:nvSpPr>
          <p:cNvPr id="155" name="Shape 155"/>
          <p:cNvSpPr txBox="1">
            <a:spLocks noGrp="1"/>
          </p:cNvSpPr>
          <p:nvPr>
            <p:ph type="title"/>
          </p:nvPr>
        </p:nvSpPr>
        <p:spPr>
          <a:xfrm>
            <a:off x="609600" y="152400"/>
            <a:ext cx="4495800" cy="914400"/>
          </a:xfrm>
          <a:prstGeom prst="rect">
            <a:avLst/>
          </a:prstGeom>
        </p:spPr>
        <p:txBody>
          <a:bodyPr lIns="91425" tIns="91425" rIns="91425" bIns="91425" anchor="b" anchorCtr="0">
            <a:noAutofit/>
          </a:bodyPr>
          <a:lstStyle/>
          <a:p>
            <a:r>
              <a:rPr lang="en-US" sz="4900" dirty="0" smtClean="0">
                <a:solidFill>
                  <a:schemeClr val="bg1"/>
                </a:solidFill>
                <a:latin typeface="Times New Roman" pitchFamily="18" charset="0"/>
                <a:cs typeface="Times New Roman" pitchFamily="18" charset="0"/>
              </a:rPr>
              <a:t>Demo time!</a:t>
            </a:r>
            <a:endParaRPr sz="4900" dirty="0">
              <a:solidFill>
                <a:schemeClr val="bg1"/>
              </a:solidFill>
              <a:latin typeface="Times New Roman" pitchFamily="18" charset="0"/>
              <a:cs typeface="Times New Roman" pitchFamily="18" charset="0"/>
            </a:endParaRPr>
          </a:p>
        </p:txBody>
      </p:sp>
      <p:pic>
        <p:nvPicPr>
          <p:cNvPr id="2" name="Code4LibVizDemoTake3.avi">
            <a:hlinkClick r:id="" action="ppaction://media"/>
          </p:cNvPr>
          <p:cNvPicPr>
            <a:picLocks noChangeAspect="1"/>
          </p:cNvPicPr>
          <p:nvPr>
            <a:videoFile r:link="rId2"/>
            <p:extLst>
              <p:ext uri="{DAA4B4D4-6D71-4841-9C94-3DE7FCFB9230}">
                <p14:media xmlns:p14="http://schemas.microsoft.com/office/powerpoint/2010/main" r:embed="rId1">
                  <p14:bmkLst/>
                </p14:media>
              </p:ext>
            </p:extLst>
          </p:nvPr>
        </p:nvPicPr>
        <p:blipFill>
          <a:blip r:embed="rId5"/>
          <a:stretch>
            <a:fillRect/>
          </a:stretch>
        </p:blipFill>
        <p:spPr>
          <a:xfrm>
            <a:off x="762000" y="990600"/>
            <a:ext cx="7616825" cy="5712618"/>
          </a:xfrm>
          <a:prstGeom prst="rect">
            <a:avLst/>
          </a:prstGeom>
        </p:spPr>
      </p:pic>
    </p:spTree>
  </p:cSld>
  <p:clrMapOvr>
    <a:masterClrMapping/>
  </p:clrMapOvr>
  <p:transition spd="slow">
    <p:cu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2050" name="Picture 2" descr="C:\Users\BAUDERJ\AppData\Local\Temp\5118798852_cfce8552fe_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228600"/>
            <a:ext cx="7578722" cy="505494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09600" y="5334000"/>
            <a:ext cx="6781800" cy="1384995"/>
          </a:xfrm>
          <a:prstGeom prst="rect">
            <a:avLst/>
          </a:prstGeom>
          <a:noFill/>
        </p:spPr>
        <p:txBody>
          <a:bodyPr wrap="square" rtlCol="0">
            <a:spAutoFit/>
          </a:bodyPr>
          <a:lstStyle/>
          <a:p>
            <a:r>
              <a:rPr lang="en-US" sz="2100" dirty="0" smtClean="0">
                <a:solidFill>
                  <a:schemeClr val="bg1"/>
                </a:solidFill>
                <a:latin typeface="Times New Roman" pitchFamily="18" charset="0"/>
                <a:cs typeface="Times New Roman" pitchFamily="18" charset="0"/>
              </a:rPr>
              <a:t>Image by Mike Hiatt. Used under a Creative Commons </a:t>
            </a:r>
          </a:p>
          <a:p>
            <a:r>
              <a:rPr lang="en-US" sz="2100" dirty="0" smtClean="0">
                <a:solidFill>
                  <a:schemeClr val="bg1"/>
                </a:solidFill>
                <a:latin typeface="Times New Roman" pitchFamily="18" charset="0"/>
                <a:cs typeface="Times New Roman" pitchFamily="18" charset="0"/>
              </a:rPr>
              <a:t>Attribution-</a:t>
            </a:r>
            <a:r>
              <a:rPr lang="en-US" sz="2100" dirty="0" err="1" smtClean="0">
                <a:solidFill>
                  <a:schemeClr val="bg1"/>
                </a:solidFill>
                <a:latin typeface="Times New Roman" pitchFamily="18" charset="0"/>
                <a:cs typeface="Times New Roman" pitchFamily="18" charset="0"/>
              </a:rPr>
              <a:t>NonCommercial</a:t>
            </a:r>
            <a:r>
              <a:rPr lang="en-US" sz="2100" dirty="0" smtClean="0">
                <a:solidFill>
                  <a:schemeClr val="bg1"/>
                </a:solidFill>
                <a:latin typeface="Times New Roman" pitchFamily="18" charset="0"/>
                <a:cs typeface="Times New Roman" pitchFamily="18" charset="0"/>
              </a:rPr>
              <a:t>-</a:t>
            </a:r>
            <a:r>
              <a:rPr lang="en-US" sz="2100" dirty="0" err="1" smtClean="0">
                <a:solidFill>
                  <a:schemeClr val="bg1"/>
                </a:solidFill>
                <a:latin typeface="Times New Roman" pitchFamily="18" charset="0"/>
                <a:cs typeface="Times New Roman" pitchFamily="18" charset="0"/>
              </a:rPr>
              <a:t>ShareAlike</a:t>
            </a:r>
            <a:r>
              <a:rPr lang="en-US" sz="2100" dirty="0" smtClean="0">
                <a:solidFill>
                  <a:schemeClr val="bg1"/>
                </a:solidFill>
                <a:latin typeface="Times New Roman" pitchFamily="18" charset="0"/>
                <a:cs typeface="Times New Roman" pitchFamily="18" charset="0"/>
              </a:rPr>
              <a:t> license.</a:t>
            </a:r>
          </a:p>
          <a:p>
            <a:endParaRPr lang="en-US" sz="2100" dirty="0">
              <a:solidFill>
                <a:schemeClr val="bg1"/>
              </a:solidFill>
              <a:latin typeface="Times New Roman" pitchFamily="18" charset="0"/>
              <a:cs typeface="Times New Roman" pitchFamily="18" charset="0"/>
            </a:endParaRPr>
          </a:p>
          <a:p>
            <a:r>
              <a:rPr lang="en-US" sz="2100" dirty="0">
                <a:solidFill>
                  <a:schemeClr val="bg1"/>
                </a:solidFill>
                <a:latin typeface="Times New Roman" pitchFamily="18" charset="0"/>
                <a:cs typeface="Times New Roman" pitchFamily="18" charset="0"/>
              </a:rPr>
              <a:t>http://www.flickr.com/photos/mfhiatt/5118798852/</a:t>
            </a:r>
          </a:p>
        </p:txBody>
      </p:sp>
    </p:spTree>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body" idx="1"/>
          </p:nvPr>
        </p:nvSpPr>
        <p:spPr>
          <a:xfrm>
            <a:off x="304800" y="457200"/>
            <a:ext cx="8610599" cy="5181600"/>
          </a:xfrm>
          <a:prstGeom prst="rect">
            <a:avLst/>
          </a:prstGeom>
          <a:noFill/>
          <a:ln>
            <a:noFill/>
          </a:ln>
        </p:spPr>
        <p:txBody>
          <a:bodyPr lIns="91425" tIns="45700" rIns="91425" bIns="45700" anchor="ctr" anchorCtr="0">
            <a:noAutofit/>
          </a:bodyPr>
          <a:lstStyle/>
          <a:p>
            <a:pPr marL="18288" marR="0" lvl="0" indent="-5588" algn="l" rtl="0">
              <a:spcBef>
                <a:spcPts val="0"/>
              </a:spcBef>
              <a:spcAft>
                <a:spcPts val="0"/>
              </a:spcAft>
              <a:buClr>
                <a:schemeClr val="lt1"/>
              </a:buClr>
              <a:buSzPct val="25000"/>
              <a:buFont typeface="Times New Roman"/>
              <a:buNone/>
            </a:pPr>
            <a:r>
              <a:rPr lang="en-US" sz="2100" b="0" i="0" u="none" strike="noStrike" cap="none" baseline="0" dirty="0" err="1">
                <a:solidFill>
                  <a:schemeClr val="lt1"/>
                </a:solidFill>
                <a:latin typeface="Times New Roman"/>
                <a:ea typeface="Times New Roman"/>
                <a:cs typeface="Times New Roman"/>
                <a:sym typeface="Times New Roman"/>
              </a:rPr>
              <a:t>Solr</a:t>
            </a:r>
            <a:r>
              <a:rPr lang="en-US" sz="2100" b="0" i="0" u="none" strike="noStrike" cap="none" baseline="0" dirty="0">
                <a:solidFill>
                  <a:schemeClr val="lt1"/>
                </a:solidFill>
                <a:latin typeface="Times New Roman"/>
                <a:ea typeface="Times New Roman"/>
                <a:cs typeface="Times New Roman"/>
                <a:sym typeface="Times New Roman"/>
              </a:rPr>
              <a:t> pivot facet </a:t>
            </a:r>
            <a:r>
              <a:rPr lang="en-US" sz="2100" dirty="0" smtClean="0">
                <a:solidFill>
                  <a:schemeClr val="lt1"/>
                </a:solidFill>
                <a:latin typeface="Times New Roman"/>
                <a:ea typeface="Times New Roman"/>
                <a:cs typeface="Times New Roman"/>
                <a:sym typeface="Times New Roman"/>
              </a:rPr>
              <a:t>JSON</a:t>
            </a:r>
            <a:r>
              <a:rPr lang="en-US" sz="2100" b="0" i="0" u="none" strike="noStrike" cap="none" baseline="0" dirty="0" smtClean="0">
                <a:solidFill>
                  <a:schemeClr val="lt1"/>
                </a:solidFill>
                <a:latin typeface="Times New Roman"/>
                <a:ea typeface="Times New Roman"/>
                <a:cs typeface="Times New Roman"/>
                <a:sym typeface="Times New Roman"/>
              </a:rPr>
              <a:t> </a:t>
            </a:r>
            <a:r>
              <a:rPr lang="en-US" sz="2100" b="0" i="0" u="none" strike="noStrike" cap="none" baseline="0" dirty="0">
                <a:solidFill>
                  <a:schemeClr val="lt1"/>
                </a:solidFill>
                <a:latin typeface="Times New Roman"/>
                <a:ea typeface="Times New Roman"/>
                <a:cs typeface="Times New Roman"/>
                <a:sym typeface="Times New Roman"/>
              </a:rPr>
              <a:t>to </a:t>
            </a:r>
            <a:r>
              <a:rPr lang="en-US" sz="2100" b="0" i="0" u="none" strike="noStrike" cap="none" baseline="0" dirty="0" smtClean="0">
                <a:solidFill>
                  <a:schemeClr val="lt1"/>
                </a:solidFill>
                <a:latin typeface="Times New Roman"/>
                <a:ea typeface="Times New Roman"/>
                <a:cs typeface="Times New Roman"/>
                <a:sym typeface="Times New Roman"/>
              </a:rPr>
              <a:t>D3 </a:t>
            </a:r>
            <a:r>
              <a:rPr lang="en-US" sz="2100" dirty="0" smtClean="0">
                <a:solidFill>
                  <a:schemeClr val="lt1"/>
                </a:solidFill>
                <a:latin typeface="Times New Roman"/>
                <a:ea typeface="Times New Roman"/>
                <a:cs typeface="Times New Roman"/>
                <a:sym typeface="Times New Roman"/>
              </a:rPr>
              <a:t>JSON</a:t>
            </a:r>
            <a:r>
              <a:rPr lang="en-US" sz="2100" b="0" i="0" u="none" strike="noStrike" cap="none" baseline="0" dirty="0" smtClean="0">
                <a:solidFill>
                  <a:schemeClr val="lt1"/>
                </a:solidFill>
                <a:latin typeface="Times New Roman"/>
                <a:ea typeface="Times New Roman"/>
                <a:cs typeface="Times New Roman"/>
                <a:sym typeface="Times New Roman"/>
              </a:rPr>
              <a:t> </a:t>
            </a:r>
            <a:r>
              <a:rPr lang="en-US" sz="2100" b="0" i="0" u="none" strike="noStrike" cap="none" baseline="0" dirty="0">
                <a:solidFill>
                  <a:schemeClr val="lt1"/>
                </a:solidFill>
                <a:latin typeface="Times New Roman"/>
                <a:ea typeface="Times New Roman"/>
                <a:cs typeface="Times New Roman"/>
                <a:sym typeface="Times New Roman"/>
              </a:rPr>
              <a:t>converter: </a:t>
            </a:r>
          </a:p>
          <a:p>
            <a:pPr marL="274320" marR="0" lvl="0" indent="-261620" algn="l" rtl="0">
              <a:spcBef>
                <a:spcPts val="420"/>
              </a:spcBef>
              <a:spcAft>
                <a:spcPts val="0"/>
              </a:spcAft>
              <a:buClr>
                <a:schemeClr val="lt1"/>
              </a:buClr>
              <a:buSzPct val="60000"/>
              <a:buFont typeface="Times New Roman"/>
              <a:buChar char="❧"/>
            </a:pPr>
            <a:r>
              <a:rPr lang="en-US" sz="2100" b="0" i="0" u="none" strike="noStrike" cap="none" baseline="0" dirty="0">
                <a:solidFill>
                  <a:schemeClr val="lt1"/>
                </a:solidFill>
                <a:latin typeface="Times New Roman"/>
                <a:ea typeface="Times New Roman"/>
                <a:cs typeface="Times New Roman"/>
                <a:sym typeface="Times New Roman"/>
              </a:rPr>
              <a:t>https://</a:t>
            </a:r>
            <a:r>
              <a:rPr lang="en-US" sz="2100" b="0" i="0" u="none" strike="noStrike" cap="none" baseline="0" dirty="0" smtClean="0">
                <a:solidFill>
                  <a:schemeClr val="lt1"/>
                </a:solidFill>
                <a:latin typeface="Times New Roman"/>
                <a:ea typeface="Times New Roman"/>
                <a:cs typeface="Times New Roman"/>
                <a:sym typeface="Times New Roman"/>
              </a:rPr>
              <a:t>github.com/GrinnellCollegeLibraries/Pivot_to_Flare</a:t>
            </a:r>
            <a:endParaRPr lang="en-US" sz="2100" b="0" i="0" u="none" strike="noStrike" cap="none" baseline="0" dirty="0">
              <a:solidFill>
                <a:schemeClr val="lt1"/>
              </a:solidFill>
              <a:latin typeface="Times New Roman"/>
              <a:ea typeface="Times New Roman"/>
              <a:cs typeface="Times New Roman"/>
              <a:sym typeface="Times New Roman"/>
            </a:endParaRPr>
          </a:p>
          <a:p>
            <a:endParaRPr lang="en-US" sz="2100" b="0" i="0" u="none" strike="noStrike" cap="none" baseline="0" dirty="0">
              <a:solidFill>
                <a:schemeClr val="lt1"/>
              </a:solidFill>
              <a:latin typeface="Times New Roman"/>
              <a:ea typeface="Times New Roman"/>
              <a:cs typeface="Times New Roman"/>
              <a:sym typeface="Times New Roman"/>
            </a:endParaRPr>
          </a:p>
          <a:p>
            <a:pPr marL="18288" marR="0" lvl="0" indent="-5588" algn="l" rtl="0">
              <a:spcBef>
                <a:spcPts val="420"/>
              </a:spcBef>
              <a:spcAft>
                <a:spcPts val="0"/>
              </a:spcAft>
              <a:buClr>
                <a:schemeClr val="lt1"/>
              </a:buClr>
              <a:buSzPct val="25000"/>
              <a:buFont typeface="Times New Roman"/>
              <a:buNone/>
            </a:pPr>
            <a:r>
              <a:rPr lang="en-US" sz="2100" b="0" i="0" u="none" strike="noStrike" cap="none" baseline="0" dirty="0">
                <a:solidFill>
                  <a:schemeClr val="lt1"/>
                </a:solidFill>
                <a:latin typeface="Times New Roman"/>
                <a:ea typeface="Times New Roman"/>
                <a:cs typeface="Times New Roman"/>
                <a:sym typeface="Times New Roman"/>
              </a:rPr>
              <a:t>General D3 Resources:</a:t>
            </a:r>
          </a:p>
          <a:p>
            <a:pPr marL="274320" marR="0" lvl="0" indent="-261620" algn="l" rtl="0">
              <a:spcBef>
                <a:spcPts val="420"/>
              </a:spcBef>
              <a:spcAft>
                <a:spcPts val="0"/>
              </a:spcAft>
              <a:buClr>
                <a:schemeClr val="lt1"/>
              </a:buClr>
              <a:buSzPct val="60000"/>
              <a:buFont typeface="Times New Roman"/>
              <a:buChar char="❧"/>
            </a:pPr>
            <a:r>
              <a:rPr lang="en-US" sz="2100" b="0" i="0" u="none" strike="noStrike" cap="none" baseline="0" dirty="0">
                <a:solidFill>
                  <a:schemeClr val="lt1"/>
                </a:solidFill>
                <a:latin typeface="Times New Roman"/>
                <a:ea typeface="Times New Roman"/>
                <a:cs typeface="Times New Roman"/>
                <a:sym typeface="Times New Roman"/>
              </a:rPr>
              <a:t>http://d3js.org/ (The official D3 site.)</a:t>
            </a:r>
          </a:p>
          <a:p>
            <a:pPr marL="274320" marR="0" lvl="0" indent="-261620" algn="l" rtl="0">
              <a:spcBef>
                <a:spcPts val="420"/>
              </a:spcBef>
              <a:spcAft>
                <a:spcPts val="0"/>
              </a:spcAft>
              <a:buClr>
                <a:schemeClr val="lt1"/>
              </a:buClr>
              <a:buSzPct val="60000"/>
              <a:buFont typeface="Times New Roman"/>
              <a:buChar char="❧"/>
            </a:pPr>
            <a:r>
              <a:rPr lang="en-US" sz="2100" b="0" i="0" u="none" strike="noStrike" cap="none" baseline="0" dirty="0">
                <a:solidFill>
                  <a:schemeClr val="lt1"/>
                </a:solidFill>
                <a:latin typeface="Times New Roman"/>
                <a:ea typeface="Times New Roman"/>
                <a:cs typeface="Times New Roman"/>
                <a:sym typeface="Times New Roman"/>
              </a:rPr>
              <a:t>https://www.dashingd3js.com/ (Tutorial for getting started with D3.)</a:t>
            </a:r>
          </a:p>
          <a:p>
            <a:endParaRPr lang="en-US" sz="2100" b="0" i="0" u="none" strike="noStrike" cap="none" baseline="0" dirty="0">
              <a:solidFill>
                <a:schemeClr val="lt1"/>
              </a:solidFill>
              <a:latin typeface="Times New Roman"/>
              <a:ea typeface="Times New Roman"/>
              <a:cs typeface="Times New Roman"/>
              <a:sym typeface="Times New Roman"/>
            </a:endParaRPr>
          </a:p>
          <a:p>
            <a:pPr marL="18288" marR="0" lvl="0" indent="-5588" algn="l" rtl="0">
              <a:spcBef>
                <a:spcPts val="420"/>
              </a:spcBef>
              <a:spcAft>
                <a:spcPts val="0"/>
              </a:spcAft>
              <a:buClr>
                <a:schemeClr val="lt1"/>
              </a:buClr>
              <a:buSzPct val="25000"/>
              <a:buFont typeface="Times New Roman"/>
              <a:buNone/>
            </a:pPr>
            <a:r>
              <a:rPr lang="en-US" sz="2100" b="0" i="0" u="none" strike="noStrike" cap="none" baseline="0" dirty="0">
                <a:solidFill>
                  <a:schemeClr val="lt1"/>
                </a:solidFill>
                <a:latin typeface="Times New Roman"/>
                <a:ea typeface="Times New Roman"/>
                <a:cs typeface="Times New Roman"/>
                <a:sym typeface="Times New Roman"/>
              </a:rPr>
              <a:t>Sources for D3 sample code:</a:t>
            </a:r>
          </a:p>
          <a:p>
            <a:pPr marL="274320" marR="0" lvl="0" indent="-261620" algn="l" rtl="0">
              <a:spcBef>
                <a:spcPts val="420"/>
              </a:spcBef>
              <a:spcAft>
                <a:spcPts val="0"/>
              </a:spcAft>
              <a:buClr>
                <a:schemeClr val="lt1"/>
              </a:buClr>
              <a:buSzPct val="60000"/>
              <a:buFont typeface="Times New Roman"/>
              <a:buChar char="❧"/>
            </a:pPr>
            <a:r>
              <a:rPr lang="en-US" sz="2100" b="0" i="0" u="none" strike="noStrike" cap="none" baseline="0" dirty="0">
                <a:solidFill>
                  <a:schemeClr val="lt1"/>
                </a:solidFill>
                <a:latin typeface="Times New Roman"/>
                <a:ea typeface="Times New Roman"/>
                <a:cs typeface="Times New Roman"/>
                <a:sym typeface="Times New Roman"/>
              </a:rPr>
              <a:t>https://github.com/mbostock/d3/wiki/Gallery</a:t>
            </a:r>
          </a:p>
          <a:p>
            <a:pPr marL="274320" marR="0" lvl="0" indent="-261620" algn="l" rtl="0">
              <a:spcBef>
                <a:spcPts val="420"/>
              </a:spcBef>
              <a:spcAft>
                <a:spcPts val="0"/>
              </a:spcAft>
              <a:buClr>
                <a:schemeClr val="lt1"/>
              </a:buClr>
              <a:buSzPct val="60000"/>
              <a:buFont typeface="Times New Roman"/>
              <a:buChar char="❧"/>
            </a:pPr>
            <a:r>
              <a:rPr lang="en-US" sz="2100" b="0" i="0" u="none" strike="noStrike" cap="none" baseline="0" dirty="0">
                <a:solidFill>
                  <a:schemeClr val="lt1"/>
                </a:solidFill>
                <a:latin typeface="Times New Roman"/>
                <a:ea typeface="Times New Roman"/>
                <a:cs typeface="Times New Roman"/>
                <a:sym typeface="Times New Roman"/>
              </a:rPr>
              <a:t>http://bl.ocks.org/mbostock</a:t>
            </a:r>
          </a:p>
          <a:p>
            <a:endParaRPr lang="en-US" sz="2100" b="0" i="0" u="none" strike="noStrike" cap="none" baseline="0" dirty="0">
              <a:solidFill>
                <a:schemeClr val="lt1"/>
              </a:solidFill>
              <a:latin typeface="Times New Roman"/>
              <a:ea typeface="Times New Roman"/>
              <a:cs typeface="Times New Roman"/>
              <a:sym typeface="Times New Roman"/>
            </a:endParaRPr>
          </a:p>
          <a:p>
            <a:pPr marL="18288" marR="0" lvl="0" indent="-5588" algn="l" rtl="0">
              <a:spcBef>
                <a:spcPts val="420"/>
              </a:spcBef>
              <a:spcAft>
                <a:spcPts val="0"/>
              </a:spcAft>
              <a:buClr>
                <a:schemeClr val="lt1"/>
              </a:buClr>
              <a:buSzPct val="25000"/>
              <a:buFont typeface="Times New Roman"/>
              <a:buNone/>
            </a:pPr>
            <a:r>
              <a:rPr lang="en-US" sz="2100" b="0" i="0" u="none" strike="noStrike" cap="none" baseline="0" dirty="0">
                <a:solidFill>
                  <a:schemeClr val="lt1"/>
                </a:solidFill>
                <a:latin typeface="Times New Roman"/>
                <a:ea typeface="Times New Roman"/>
                <a:cs typeface="Times New Roman"/>
                <a:sym typeface="Times New Roman"/>
              </a:rPr>
              <a:t>Reference for hierarchical visualization layouts in D3:</a:t>
            </a:r>
          </a:p>
          <a:p>
            <a:pPr marL="274320" marR="0" lvl="0" indent="-261620" algn="l" rtl="0">
              <a:spcBef>
                <a:spcPts val="420"/>
              </a:spcBef>
              <a:spcAft>
                <a:spcPts val="0"/>
              </a:spcAft>
              <a:buClr>
                <a:schemeClr val="lt1"/>
              </a:buClr>
              <a:buSzPct val="60000"/>
              <a:buFont typeface="Times New Roman"/>
              <a:buChar char="❧"/>
            </a:pPr>
            <a:r>
              <a:rPr lang="en-US" sz="2100" b="0" i="0" u="none" strike="noStrike" cap="none" baseline="0" dirty="0">
                <a:solidFill>
                  <a:schemeClr val="lt1"/>
                </a:solidFill>
                <a:latin typeface="Times New Roman"/>
                <a:ea typeface="Times New Roman"/>
                <a:cs typeface="Times New Roman"/>
                <a:sym typeface="Times New Roman"/>
              </a:rPr>
              <a:t>https://github.com/mbostock/d3/wiki/Hierarchy-Layout</a:t>
            </a:r>
          </a:p>
          <a:p>
            <a:endParaRPr lang="en-US" sz="2100" b="0" i="0" u="none" strike="noStrike" cap="none" baseline="0" dirty="0">
              <a:solidFill>
                <a:schemeClr val="lt1"/>
              </a:solidFill>
              <a:latin typeface="Times New Roman"/>
              <a:ea typeface="Times New Roman"/>
              <a:cs typeface="Times New Roman"/>
              <a:sym typeface="Times New Roman"/>
            </a:endParaRPr>
          </a:p>
        </p:txBody>
      </p:sp>
      <p:sp>
        <p:nvSpPr>
          <p:cNvPr id="174" name="Shape 174"/>
          <p:cNvSpPr txBox="1">
            <a:spLocks noGrp="1"/>
          </p:cNvSpPr>
          <p:nvPr>
            <p:ph type="title"/>
          </p:nvPr>
        </p:nvSpPr>
        <p:spPr>
          <a:xfrm>
            <a:off x="304800" y="5562600"/>
            <a:ext cx="3352799" cy="914400"/>
          </a:xfrm>
          <a:prstGeom prst="rect">
            <a:avLst/>
          </a:prstGeom>
          <a:noFill/>
          <a:ln>
            <a:noFill/>
          </a:ln>
        </p:spPr>
        <p:txBody>
          <a:bodyPr lIns="91425" tIns="45700" rIns="91425" bIns="45700" anchor="b" anchorCtr="0">
            <a:noAutofit/>
          </a:bodyPr>
          <a:lstStyle/>
          <a:p>
            <a:pPr marL="0" marR="0" lvl="0" indent="0" algn="l" rtl="0">
              <a:spcBef>
                <a:spcPts val="0"/>
              </a:spcBef>
              <a:buClr>
                <a:schemeClr val="lt1"/>
              </a:buClr>
              <a:buSzPct val="25000"/>
              <a:buFont typeface="Times New Roman"/>
              <a:buNone/>
            </a:pPr>
            <a:r>
              <a:rPr lang="en-US" sz="4900" b="0" i="0" u="none" strike="noStrike" cap="none" baseline="0" dirty="0">
                <a:solidFill>
                  <a:schemeClr val="lt1"/>
                </a:solidFill>
                <a:latin typeface="Times New Roman"/>
                <a:ea typeface="Times New Roman"/>
                <a:cs typeface="Times New Roman"/>
                <a:sym typeface="Times New Roman"/>
              </a:rPr>
              <a:t>Thank you!</a:t>
            </a:r>
          </a:p>
        </p:txBody>
      </p:sp>
      <p:sp>
        <p:nvSpPr>
          <p:cNvPr id="175" name="Shape 175"/>
          <p:cNvSpPr txBox="1"/>
          <p:nvPr/>
        </p:nvSpPr>
        <p:spPr>
          <a:xfrm>
            <a:off x="4648200" y="5638800"/>
            <a:ext cx="4190999" cy="923329"/>
          </a:xfrm>
          <a:prstGeom prst="rect">
            <a:avLst/>
          </a:prstGeom>
          <a:noFill/>
          <a:ln>
            <a:noFill/>
          </a:ln>
        </p:spPr>
        <p:txBody>
          <a:bodyPr lIns="91425" tIns="45700" rIns="91425" bIns="45700" anchor="t" anchorCtr="0">
            <a:noAutofit/>
          </a:bodyPr>
          <a:lstStyle/>
          <a:p>
            <a:pPr marL="18288" marR="0" lvl="0" indent="-5588" algn="l" rtl="0">
              <a:spcBef>
                <a:spcPts val="0"/>
              </a:spcBef>
              <a:buClr>
                <a:schemeClr val="lt1"/>
              </a:buClr>
              <a:buSzPct val="25000"/>
              <a:buFont typeface="Times New Roman"/>
              <a:buNone/>
            </a:pPr>
            <a:r>
              <a:rPr lang="en-US" sz="1800" b="0" i="0" u="none" strike="noStrike" cap="none" baseline="0">
                <a:solidFill>
                  <a:schemeClr val="lt1"/>
                </a:solidFill>
                <a:latin typeface="Times New Roman"/>
                <a:ea typeface="Times New Roman"/>
                <a:cs typeface="Times New Roman"/>
                <a:sym typeface="Times New Roman"/>
              </a:rPr>
              <a:t>Contact me:</a:t>
            </a:r>
          </a:p>
          <a:p>
            <a:pPr marL="18288" marR="0" lvl="0" indent="-5588" algn="l" rtl="0">
              <a:buClr>
                <a:schemeClr val="lt1"/>
              </a:buClr>
              <a:buSzPct val="25000"/>
              <a:buFont typeface="Times New Roman"/>
              <a:buNone/>
            </a:pPr>
            <a:r>
              <a:rPr lang="en-US" sz="1800" b="0" i="0" u="none" strike="noStrike" cap="none" baseline="0">
                <a:solidFill>
                  <a:schemeClr val="lt1"/>
                </a:solidFill>
                <a:latin typeface="Times New Roman"/>
                <a:ea typeface="Times New Roman"/>
                <a:cs typeface="Times New Roman"/>
                <a:sym typeface="Times New Roman"/>
              </a:rPr>
              <a:t>Julia Bauder, Grinnell College Libraries</a:t>
            </a:r>
          </a:p>
          <a:p>
            <a:pPr marL="18288" marR="0" lvl="0" indent="-5588" algn="l" rtl="0">
              <a:buClr>
                <a:schemeClr val="lt1"/>
              </a:buClr>
              <a:buSzPct val="25000"/>
              <a:buFont typeface="Times New Roman"/>
              <a:buNone/>
            </a:pPr>
            <a:r>
              <a:rPr lang="en-US" sz="1800" b="0" i="0" u="none" strike="noStrike" cap="none" baseline="0">
                <a:solidFill>
                  <a:schemeClr val="lt1"/>
                </a:solidFill>
                <a:latin typeface="Times New Roman"/>
                <a:ea typeface="Times New Roman"/>
                <a:cs typeface="Times New Roman"/>
                <a:sym typeface="Times New Roman"/>
              </a:rPr>
              <a:t>bauderj@grinnell.edu</a:t>
            </a:r>
          </a:p>
        </p:txBody>
      </p:sp>
    </p:spTree>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152400" y="152400"/>
            <a:ext cx="4861559" cy="914400"/>
          </a:xfrm>
          <a:prstGeom prst="rect">
            <a:avLst/>
          </a:prstGeom>
          <a:noFill/>
          <a:ln>
            <a:noFill/>
          </a:ln>
        </p:spPr>
        <p:txBody>
          <a:bodyPr lIns="91425" tIns="45700" rIns="91425" bIns="45700" anchor="b" anchorCtr="0">
            <a:noAutofit/>
          </a:bodyPr>
          <a:lstStyle/>
          <a:p>
            <a:pPr marL="0" marR="0" lvl="0" indent="0" algn="l" rtl="0">
              <a:spcBef>
                <a:spcPts val="0"/>
              </a:spcBef>
              <a:buClr>
                <a:schemeClr val="lt1"/>
              </a:buClr>
              <a:buSzPct val="25000"/>
              <a:buFont typeface="Times New Roman"/>
              <a:buNone/>
            </a:pPr>
            <a:r>
              <a:rPr lang="en-US" sz="4900" b="0" i="0" u="none" strike="noStrike" cap="none" baseline="0">
                <a:solidFill>
                  <a:schemeClr val="lt1"/>
                </a:solidFill>
                <a:latin typeface="Times New Roman"/>
                <a:ea typeface="Times New Roman"/>
                <a:cs typeface="Times New Roman"/>
                <a:sym typeface="Times New Roman"/>
              </a:rPr>
              <a:t>Graphs, not lists!</a:t>
            </a:r>
          </a:p>
        </p:txBody>
      </p:sp>
      <p:pic>
        <p:nvPicPr>
          <p:cNvPr id="102" name="Shape 102"/>
          <p:cNvPicPr preferRelativeResize="0"/>
          <p:nvPr/>
        </p:nvPicPr>
        <p:blipFill>
          <a:blip r:embed="rId3"/>
          <a:stretch>
            <a:fillRect/>
          </a:stretch>
        </p:blipFill>
        <p:spPr>
          <a:xfrm>
            <a:off x="2057400" y="990600"/>
            <a:ext cx="6934200" cy="5753100"/>
          </a:xfrm>
          <a:prstGeom prst="rect">
            <a:avLst/>
          </a:prstGeom>
        </p:spPr>
      </p:pic>
    </p:spTree>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body" idx="1"/>
          </p:nvPr>
        </p:nvSpPr>
        <p:spPr>
          <a:xfrm>
            <a:off x="6324600" y="4572000"/>
            <a:ext cx="2438399" cy="2209799"/>
          </a:xfrm>
          <a:prstGeom prst="rect">
            <a:avLst/>
          </a:prstGeom>
          <a:noFill/>
          <a:ln>
            <a:noFill/>
          </a:ln>
        </p:spPr>
        <p:txBody>
          <a:bodyPr lIns="91425" tIns="45700" rIns="91425" bIns="45700" anchor="ctr" anchorCtr="0">
            <a:noAutofit/>
          </a:bodyPr>
          <a:lstStyle/>
          <a:p>
            <a:pPr marL="18288" marR="0" lvl="0" indent="-5588" algn="l" rtl="0">
              <a:lnSpc>
                <a:spcPct val="90000"/>
              </a:lnSpc>
              <a:spcBef>
                <a:spcPts val="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Image by Jessica Quinn. Used under a Creative Commons Attribution-NonCommercial license.</a:t>
            </a:r>
          </a:p>
          <a:p>
            <a:endParaRPr lang="en-US" sz="2100" b="0" i="0" u="none" strike="noStrike" cap="none" baseline="0">
              <a:solidFill>
                <a:schemeClr val="lt1"/>
              </a:solidFill>
              <a:latin typeface="Times New Roman"/>
              <a:ea typeface="Times New Roman"/>
              <a:cs typeface="Times New Roman"/>
              <a:sym typeface="Times New Roman"/>
            </a:endParaRPr>
          </a:p>
        </p:txBody>
      </p:sp>
      <p:pic>
        <p:nvPicPr>
          <p:cNvPr id="109" name="Shape 109"/>
          <p:cNvPicPr preferRelativeResize="0"/>
          <p:nvPr/>
        </p:nvPicPr>
        <p:blipFill>
          <a:blip r:embed="rId3"/>
          <a:stretch>
            <a:fillRect/>
          </a:stretch>
        </p:blipFill>
        <p:spPr>
          <a:xfrm>
            <a:off x="533400" y="533400"/>
            <a:ext cx="5486400" cy="5486400"/>
          </a:xfrm>
          <a:prstGeom prst="rect">
            <a:avLst/>
          </a:prstGeom>
        </p:spPr>
      </p:pic>
      <p:sp>
        <p:nvSpPr>
          <p:cNvPr id="110" name="Shape 110"/>
          <p:cNvSpPr txBox="1"/>
          <p:nvPr/>
        </p:nvSpPr>
        <p:spPr>
          <a:xfrm>
            <a:off x="457200" y="6172200"/>
            <a:ext cx="5905168" cy="646331"/>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800" b="0" i="0" u="none" strike="noStrike" cap="none" baseline="0">
                <a:solidFill>
                  <a:schemeClr val="lt1"/>
                </a:solidFill>
                <a:latin typeface="Times New Roman"/>
                <a:ea typeface="Times New Roman"/>
                <a:cs typeface="Times New Roman"/>
                <a:sym typeface="Times New Roman"/>
              </a:rPr>
              <a:t>http://www.flickr.com/photos/jlee43/244136188/sizes/o/</a:t>
            </a:r>
          </a:p>
          <a:p>
            <a:endParaRPr lang="en-US" sz="1800" b="0" i="0" u="none" strike="noStrike" cap="none" baseline="0">
              <a:solidFill>
                <a:schemeClr val="lt1"/>
              </a:solidFill>
              <a:latin typeface="Times New Roman"/>
              <a:ea typeface="Times New Roman"/>
              <a:cs typeface="Times New Roman"/>
              <a:sym typeface="Times New Roman"/>
            </a:endParaRPr>
          </a:p>
        </p:txBody>
      </p:sp>
    </p:spTree>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533400" y="457200"/>
            <a:ext cx="8305799" cy="6019799"/>
          </a:xfrm>
          <a:prstGeom prst="rect">
            <a:avLst/>
          </a:prstGeom>
          <a:noFill/>
          <a:ln>
            <a:noFill/>
          </a:ln>
        </p:spPr>
        <p:txBody>
          <a:bodyPr lIns="91425" tIns="45700" rIns="91425" bIns="45700" anchor="ctr" anchorCtr="0">
            <a:noAutofit/>
          </a:bodyPr>
          <a:lstStyle/>
          <a:p>
            <a:pPr marL="18288" marR="0" lvl="0" indent="-5588" algn="l" rtl="0">
              <a:lnSpc>
                <a:spcPct val="90000"/>
              </a:lnSpc>
              <a:spcBef>
                <a:spcPts val="0"/>
              </a:spcBef>
              <a:spcAft>
                <a:spcPts val="0"/>
              </a:spcAft>
              <a:buClr>
                <a:schemeClr val="lt1"/>
              </a:buClr>
              <a:buSzPct val="25000"/>
              <a:buFont typeface="Times New Roman"/>
              <a:buNone/>
            </a:pPr>
            <a:r>
              <a:rPr lang="en-US" sz="4900" b="0" i="0" u="none" strike="noStrike" cap="none" baseline="0">
                <a:solidFill>
                  <a:schemeClr val="lt1"/>
                </a:solidFill>
                <a:latin typeface="Times New Roman"/>
                <a:ea typeface="Times New Roman"/>
                <a:cs typeface="Times New Roman"/>
                <a:sym typeface="Times New Roman"/>
              </a:rPr>
              <a:t>Initiation </a:t>
            </a:r>
          </a:p>
          <a:p>
            <a:pPr marL="18288" marR="0" lvl="0" indent="-5588" algn="l" rtl="0">
              <a:lnSpc>
                <a:spcPct val="90000"/>
              </a:lnSpc>
              <a:spcBef>
                <a:spcPts val="980"/>
              </a:spcBef>
              <a:spcAft>
                <a:spcPts val="0"/>
              </a:spcAft>
              <a:buClr>
                <a:schemeClr val="lt1"/>
              </a:buClr>
              <a:buSzPct val="25000"/>
              <a:buFont typeface="Times New Roman"/>
              <a:buNone/>
            </a:pPr>
            <a:r>
              <a:rPr lang="en-US" sz="4900">
                <a:solidFill>
                  <a:schemeClr val="lt1"/>
                </a:solidFill>
                <a:latin typeface="Times New Roman"/>
                <a:ea typeface="Times New Roman"/>
                <a:cs typeface="Times New Roman"/>
                <a:sym typeface="Times New Roman"/>
              </a:rPr>
              <a:t>    </a:t>
            </a:r>
            <a:r>
              <a:rPr lang="en-US" sz="4900" b="0" i="0" u="none" strike="noStrike" cap="none" baseline="0">
                <a:solidFill>
                  <a:schemeClr val="lt1"/>
                </a:solidFill>
                <a:latin typeface="Times New Roman"/>
                <a:ea typeface="Times New Roman"/>
                <a:cs typeface="Times New Roman"/>
                <a:sym typeface="Times New Roman"/>
              </a:rPr>
              <a:t>→ Selection </a:t>
            </a:r>
          </a:p>
          <a:p>
            <a:pPr marL="12700" marR="0" lvl="0" indent="0" algn="l" rtl="0">
              <a:lnSpc>
                <a:spcPct val="90000"/>
              </a:lnSpc>
              <a:spcBef>
                <a:spcPts val="980"/>
              </a:spcBef>
              <a:spcAft>
                <a:spcPts val="0"/>
              </a:spcAft>
              <a:buClr>
                <a:srgbClr val="FFC000"/>
              </a:buClr>
              <a:buSzPct val="25000"/>
              <a:buFont typeface="Times New Roman"/>
              <a:buNone/>
            </a:pPr>
            <a:r>
              <a:rPr lang="en-US" sz="4900">
                <a:solidFill>
                  <a:srgbClr val="FFC000"/>
                </a:solidFill>
                <a:latin typeface="Times New Roman"/>
                <a:ea typeface="Times New Roman"/>
                <a:cs typeface="Times New Roman"/>
                <a:sym typeface="Times New Roman"/>
              </a:rPr>
              <a:t>        </a:t>
            </a:r>
            <a:r>
              <a:rPr lang="en-US" sz="4900" b="0" i="0" u="none" strike="noStrike" cap="none" baseline="0">
                <a:solidFill>
                  <a:srgbClr val="FFC000"/>
                </a:solidFill>
                <a:latin typeface="Times New Roman"/>
                <a:ea typeface="Times New Roman"/>
                <a:cs typeface="Times New Roman"/>
                <a:sym typeface="Times New Roman"/>
              </a:rPr>
              <a:t>→ Exploration  </a:t>
            </a:r>
          </a:p>
          <a:p>
            <a:pPr marL="18288" marR="0" lvl="0" indent="-5588" algn="l" rtl="0">
              <a:lnSpc>
                <a:spcPct val="90000"/>
              </a:lnSpc>
              <a:spcBef>
                <a:spcPts val="980"/>
              </a:spcBef>
              <a:spcAft>
                <a:spcPts val="0"/>
              </a:spcAft>
              <a:buClr>
                <a:schemeClr val="lt1"/>
              </a:buClr>
              <a:buSzPct val="25000"/>
              <a:buFont typeface="Times New Roman"/>
              <a:buNone/>
            </a:pPr>
            <a:r>
              <a:rPr lang="en-US" sz="4900">
                <a:solidFill>
                  <a:schemeClr val="lt1"/>
                </a:solidFill>
                <a:latin typeface="Times New Roman"/>
                <a:ea typeface="Times New Roman"/>
                <a:cs typeface="Times New Roman"/>
                <a:sym typeface="Times New Roman"/>
              </a:rPr>
              <a:t>            </a:t>
            </a:r>
            <a:r>
              <a:rPr lang="en-US" sz="4900" b="0" i="0" u="none" strike="noStrike" cap="none" baseline="0">
                <a:solidFill>
                  <a:schemeClr val="lt1"/>
                </a:solidFill>
                <a:latin typeface="Times New Roman"/>
                <a:ea typeface="Times New Roman"/>
                <a:cs typeface="Times New Roman"/>
                <a:sym typeface="Times New Roman"/>
              </a:rPr>
              <a:t>→ Formulation </a:t>
            </a:r>
          </a:p>
          <a:p>
            <a:pPr marL="18288" marR="0" lvl="0" indent="-5588" algn="l" rtl="0">
              <a:lnSpc>
                <a:spcPct val="90000"/>
              </a:lnSpc>
              <a:spcBef>
                <a:spcPts val="980"/>
              </a:spcBef>
              <a:spcAft>
                <a:spcPts val="0"/>
              </a:spcAft>
              <a:buClr>
                <a:schemeClr val="lt1"/>
              </a:buClr>
              <a:buSzPct val="25000"/>
              <a:buFont typeface="Times New Roman"/>
              <a:buNone/>
            </a:pPr>
            <a:r>
              <a:rPr lang="en-US" sz="4900">
                <a:solidFill>
                  <a:schemeClr val="lt1"/>
                </a:solidFill>
                <a:latin typeface="Times New Roman"/>
                <a:ea typeface="Times New Roman"/>
                <a:cs typeface="Times New Roman"/>
                <a:sym typeface="Times New Roman"/>
              </a:rPr>
              <a:t>                </a:t>
            </a:r>
            <a:r>
              <a:rPr lang="en-US" sz="4900" b="0" i="0" u="none" strike="noStrike" cap="none" baseline="0">
                <a:solidFill>
                  <a:schemeClr val="lt1"/>
                </a:solidFill>
                <a:latin typeface="Times New Roman"/>
                <a:ea typeface="Times New Roman"/>
                <a:cs typeface="Times New Roman"/>
                <a:sym typeface="Times New Roman"/>
              </a:rPr>
              <a:t>→ Collection </a:t>
            </a:r>
          </a:p>
          <a:p>
            <a:pPr marL="18288" marR="0" lvl="0" indent="-5588" algn="l" rtl="0">
              <a:lnSpc>
                <a:spcPct val="90000"/>
              </a:lnSpc>
              <a:spcBef>
                <a:spcPts val="980"/>
              </a:spcBef>
              <a:spcAft>
                <a:spcPts val="0"/>
              </a:spcAft>
              <a:buClr>
                <a:schemeClr val="lt1"/>
              </a:buClr>
              <a:buSzPct val="25000"/>
              <a:buFont typeface="Times New Roman"/>
              <a:buNone/>
            </a:pPr>
            <a:r>
              <a:rPr lang="en-US" sz="4900">
                <a:solidFill>
                  <a:schemeClr val="lt1"/>
                </a:solidFill>
                <a:latin typeface="Times New Roman"/>
                <a:ea typeface="Times New Roman"/>
                <a:cs typeface="Times New Roman"/>
                <a:sym typeface="Times New Roman"/>
              </a:rPr>
              <a:t>                    </a:t>
            </a:r>
            <a:r>
              <a:rPr lang="en-US" sz="4900" b="0" i="0" u="none" strike="noStrike" cap="none" baseline="0">
                <a:solidFill>
                  <a:schemeClr val="lt1"/>
                </a:solidFill>
                <a:latin typeface="Times New Roman"/>
                <a:ea typeface="Times New Roman"/>
                <a:cs typeface="Times New Roman"/>
                <a:sym typeface="Times New Roman"/>
              </a:rPr>
              <a:t>→ Presentation</a:t>
            </a:r>
          </a:p>
          <a:p>
            <a:endParaRPr lang="en-US" sz="4900" b="0" i="0" u="none" strike="noStrike" cap="none" baseline="0">
              <a:solidFill>
                <a:schemeClr val="lt1"/>
              </a:solidFill>
              <a:latin typeface="Times New Roman"/>
              <a:ea typeface="Times New Roman"/>
              <a:cs typeface="Times New Roman"/>
              <a:sym typeface="Times New Roman"/>
            </a:endParaRP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Kuhlthau, C. C. (2004). </a:t>
            </a:r>
            <a:r>
              <a:rPr lang="en-US" sz="2100" b="0" i="1" u="none" strike="noStrike" cap="none" baseline="0">
                <a:solidFill>
                  <a:schemeClr val="lt1"/>
                </a:solidFill>
                <a:latin typeface="Times New Roman"/>
                <a:ea typeface="Times New Roman"/>
                <a:cs typeface="Times New Roman"/>
                <a:sym typeface="Times New Roman"/>
              </a:rPr>
              <a:t>Seeking meaning: A process approach to library 	and information services. </a:t>
            </a:r>
            <a:r>
              <a:rPr lang="en-US" sz="2100" b="0" i="0" u="none" strike="noStrike" cap="none" baseline="0">
                <a:solidFill>
                  <a:schemeClr val="lt1"/>
                </a:solidFill>
                <a:latin typeface="Times New Roman"/>
                <a:ea typeface="Times New Roman"/>
                <a:cs typeface="Times New Roman"/>
                <a:sym typeface="Times New Roman"/>
              </a:rPr>
              <a:t>Westport, CT: Libraries Unlimited.</a:t>
            </a:r>
          </a:p>
        </p:txBody>
      </p:sp>
    </p:spTree>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324075" y="188100"/>
            <a:ext cx="8667300" cy="6510900"/>
          </a:xfrm>
          <a:prstGeom prst="rect">
            <a:avLst/>
          </a:prstGeom>
          <a:noFill/>
          <a:ln>
            <a:noFill/>
          </a:ln>
        </p:spPr>
        <p:txBody>
          <a:bodyPr lIns="91425" tIns="45700" rIns="91425" bIns="45700" anchor="ctr" anchorCtr="0">
            <a:noAutofit/>
          </a:bodyPr>
          <a:lstStyle/>
          <a:p>
            <a:pPr marL="18288" marR="0" lvl="0" indent="-5588" algn="l" rtl="0">
              <a:lnSpc>
                <a:spcPct val="90000"/>
              </a:lnSpc>
              <a:spcBef>
                <a:spcPts val="0"/>
              </a:spcBef>
              <a:spcAft>
                <a:spcPts val="0"/>
              </a:spcAft>
              <a:buClr>
                <a:schemeClr val="lt1"/>
              </a:buClr>
              <a:buSzPct val="25000"/>
              <a:buFont typeface="Times New Roman"/>
              <a:buNone/>
            </a:pPr>
            <a:r>
              <a:rPr lang="en-US" sz="2100">
                <a:solidFill>
                  <a:schemeClr val="lt1"/>
                </a:solidFill>
                <a:latin typeface="Times New Roman"/>
                <a:ea typeface="Times New Roman"/>
                <a:cs typeface="Times New Roman"/>
                <a:sym typeface="Times New Roman"/>
              </a:rPr>
              <a:t>http://localhost:8080/solr/biblio/select?q=allfields%3AJane+Austen&amp;wt=json</a:t>
            </a:r>
          </a:p>
          <a:p>
            <a:pPr marL="18288" marR="0" lvl="0" indent="-5588" algn="l" rtl="0">
              <a:lnSpc>
                <a:spcPct val="90000"/>
              </a:lnSpc>
              <a:spcBef>
                <a:spcPts val="0"/>
              </a:spcBef>
              <a:spcAft>
                <a:spcPts val="0"/>
              </a:spcAft>
              <a:buClr>
                <a:schemeClr val="lt1"/>
              </a:buClr>
              <a:buSzPct val="25000"/>
              <a:buFont typeface="Times New Roman"/>
              <a:buNone/>
            </a:pPr>
            <a:r>
              <a:rPr lang="en-US" sz="2100">
                <a:solidFill>
                  <a:schemeClr val="lt1"/>
                </a:solidFill>
                <a:latin typeface="Times New Roman"/>
                <a:ea typeface="Times New Roman"/>
                <a:cs typeface="Times New Roman"/>
                <a:sym typeface="Times New Roman"/>
              </a:rPr>
              <a:t>&amp;facet=true&amp;</a:t>
            </a:r>
            <a:r>
              <a:rPr lang="en-US" sz="2100">
                <a:solidFill>
                  <a:srgbClr val="FFC000"/>
                </a:solidFill>
                <a:latin typeface="Times New Roman"/>
                <a:ea typeface="Times New Roman"/>
                <a:cs typeface="Times New Roman"/>
                <a:sym typeface="Times New Roman"/>
              </a:rPr>
              <a:t>facet.pivot=callnumber-first,callnumber-subject</a:t>
            </a:r>
          </a:p>
          <a:p>
            <a:pPr marL="18288" marR="0" lvl="0" indent="-5588" algn="l" rtl="0">
              <a:lnSpc>
                <a:spcPct val="90000"/>
              </a:lnSpc>
              <a:spcBef>
                <a:spcPts val="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"facet_pivot":{ </a:t>
            </a: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	"callnumber-first,callnumber-subject":[{ </a:t>
            </a: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		"field":"callnumber-first", </a:t>
            </a: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		"value":"P - Language and Literature", </a:t>
            </a: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		"count":311, "pivot":[{ </a:t>
            </a: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			"field":"callnumber-subject", </a:t>
            </a: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			"value":"PR - English Literature",</a:t>
            </a: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			"count":270}, </a:t>
            </a: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		          { </a:t>
            </a: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			"field":"callnumber-subject", </a:t>
            </a: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			"value":"PN - General Literature", </a:t>
            </a:r>
          </a:p>
          <a:p>
            <a:pPr marL="18288" marR="0" lvl="0" indent="-5588" algn="l" rtl="0">
              <a:lnSpc>
                <a:spcPct val="90000"/>
              </a:lnSpc>
              <a:spcBef>
                <a:spcPts val="420"/>
              </a:spcBef>
              <a:spcAft>
                <a:spcPts val="0"/>
              </a:spcAft>
              <a:buClr>
                <a:schemeClr val="lt1"/>
              </a:buClr>
              <a:buSzPct val="25000"/>
              <a:buFont typeface="Times New Roman"/>
              <a:buNone/>
            </a:pPr>
            <a:r>
              <a:rPr lang="en-US" sz="2100" b="0" i="0" u="none" strike="noStrike" cap="none" baseline="0">
                <a:solidFill>
                  <a:schemeClr val="lt1"/>
                </a:solidFill>
                <a:latin typeface="Times New Roman"/>
                <a:ea typeface="Times New Roman"/>
                <a:cs typeface="Times New Roman"/>
                <a:sym typeface="Times New Roman"/>
              </a:rPr>
              <a:t>			"count":29}, </a:t>
            </a:r>
          </a:p>
          <a:p>
            <a:endParaRPr lang="en-US" sz="2100" b="0" i="0" u="none" strike="noStrike" cap="none" baseline="0">
              <a:solidFill>
                <a:schemeClr val="lt1"/>
              </a:solidFill>
              <a:latin typeface="Times New Roman"/>
              <a:ea typeface="Times New Roman"/>
              <a:cs typeface="Times New Roman"/>
              <a:sym typeface="Times New Roman"/>
            </a:endParaRPr>
          </a:p>
        </p:txBody>
      </p:sp>
    </p:spTree>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body" idx="1"/>
          </p:nvPr>
        </p:nvSpPr>
        <p:spPr>
          <a:xfrm>
            <a:off x="1981200" y="5105400"/>
            <a:ext cx="5105400" cy="1295400"/>
          </a:xfrm>
          <a:prstGeom prst="rect">
            <a:avLst/>
          </a:prstGeom>
          <a:noFill/>
          <a:ln>
            <a:noFill/>
          </a:ln>
        </p:spPr>
        <p:txBody>
          <a:bodyPr lIns="91425" tIns="45700" rIns="91425" bIns="45700" anchor="ctr" anchorCtr="0">
            <a:noAutofit/>
          </a:bodyPr>
          <a:lstStyle/>
          <a:p>
            <a:pPr marL="18288" marR="0" lvl="0" indent="-5588" algn="l" rtl="0">
              <a:lnSpc>
                <a:spcPct val="200000"/>
              </a:lnSpc>
              <a:spcBef>
                <a:spcPts val="0"/>
              </a:spcBef>
              <a:spcAft>
                <a:spcPts val="0"/>
              </a:spcAft>
              <a:buClr>
                <a:schemeClr val="lt1"/>
              </a:buClr>
              <a:buSzPct val="25000"/>
              <a:buFont typeface="Times New Roman"/>
              <a:buNone/>
            </a:pPr>
            <a:r>
              <a:rPr lang="en-US" sz="2100" b="0" i="0" u="none" strike="noStrike" cap="none" baseline="0" dirty="0" smtClean="0">
                <a:solidFill>
                  <a:schemeClr val="lt1"/>
                </a:solidFill>
                <a:latin typeface="Times New Roman"/>
                <a:ea typeface="Times New Roman"/>
                <a:cs typeface="Times New Roman"/>
                <a:sym typeface="Times New Roman"/>
              </a:rPr>
              <a:t>https</a:t>
            </a:r>
            <a:r>
              <a:rPr lang="en-US" sz="2100" b="0" i="0" u="none" strike="noStrike" cap="none" baseline="0" dirty="0">
                <a:solidFill>
                  <a:schemeClr val="lt1"/>
                </a:solidFill>
                <a:latin typeface="Times New Roman"/>
                <a:ea typeface="Times New Roman"/>
                <a:cs typeface="Times New Roman"/>
                <a:sym typeface="Times New Roman"/>
              </a:rPr>
              <a:t>://</a:t>
            </a:r>
            <a:r>
              <a:rPr lang="en-US" sz="2100" b="0" i="0" u="none" strike="noStrike" cap="none" baseline="0" dirty="0" smtClean="0">
                <a:solidFill>
                  <a:schemeClr val="lt1"/>
                </a:solidFill>
                <a:latin typeface="Times New Roman"/>
                <a:ea typeface="Times New Roman"/>
                <a:cs typeface="Times New Roman"/>
                <a:sym typeface="Times New Roman"/>
              </a:rPr>
              <a:t>github.com/mbostock/d3/wiki/Gallery</a:t>
            </a:r>
            <a:r>
              <a:rPr lang="en-US" sz="2100" b="0" i="0" u="none" strike="noStrike" cap="none" dirty="0" smtClean="0">
                <a:solidFill>
                  <a:schemeClr val="lt1"/>
                </a:solidFill>
                <a:latin typeface="Times New Roman"/>
                <a:ea typeface="Times New Roman"/>
                <a:cs typeface="Times New Roman"/>
                <a:sym typeface="Times New Roman"/>
              </a:rPr>
              <a:t> </a:t>
            </a:r>
          </a:p>
          <a:p>
            <a:pPr marL="18288" marR="0" lvl="0" indent="-5588" algn="l" rtl="0">
              <a:lnSpc>
                <a:spcPct val="200000"/>
              </a:lnSpc>
              <a:spcBef>
                <a:spcPts val="0"/>
              </a:spcBef>
              <a:spcAft>
                <a:spcPts val="0"/>
              </a:spcAft>
              <a:buClr>
                <a:schemeClr val="lt1"/>
              </a:buClr>
              <a:buSzPct val="25000"/>
              <a:buFont typeface="Times New Roman"/>
              <a:buNone/>
            </a:pPr>
            <a:endParaRPr lang="en-US" sz="2100" b="0" i="0" u="none" strike="noStrike" cap="none" baseline="0" dirty="0" smtClean="0">
              <a:solidFill>
                <a:schemeClr val="lt1"/>
              </a:solidFill>
              <a:latin typeface="Times New Roman"/>
              <a:ea typeface="Times New Roman"/>
              <a:cs typeface="Times New Roman"/>
              <a:sym typeface="Times New Roman"/>
            </a:endParaRPr>
          </a:p>
          <a:p>
            <a:pPr marL="18288" indent="-5588">
              <a:lnSpc>
                <a:spcPct val="200000"/>
              </a:lnSpc>
              <a:spcBef>
                <a:spcPts val="0"/>
              </a:spcBef>
              <a:buSzPct val="25000"/>
              <a:buNone/>
            </a:pPr>
            <a:r>
              <a:rPr lang="en-US" sz="2100" dirty="0">
                <a:solidFill>
                  <a:schemeClr val="lt1"/>
                </a:solidFill>
                <a:latin typeface="Times New Roman"/>
                <a:ea typeface="Times New Roman"/>
                <a:cs typeface="Times New Roman"/>
                <a:sym typeface="Times New Roman"/>
                <a:hlinkClick r:id="rId3"/>
              </a:rPr>
              <a:t>https://</a:t>
            </a:r>
            <a:r>
              <a:rPr lang="en-US" sz="2100" dirty="0" smtClean="0">
                <a:solidFill>
                  <a:schemeClr val="lt1"/>
                </a:solidFill>
                <a:latin typeface="Times New Roman"/>
                <a:ea typeface="Times New Roman"/>
                <a:cs typeface="Times New Roman"/>
                <a:sym typeface="Times New Roman"/>
                <a:hlinkClick r:id="rId3"/>
              </a:rPr>
              <a:t>github.com/mbostock/d3/wiki/Gallery</a:t>
            </a:r>
            <a:r>
              <a:rPr lang="en-US" sz="2100" dirty="0" smtClean="0">
                <a:solidFill>
                  <a:schemeClr val="lt1"/>
                </a:solidFill>
                <a:latin typeface="Times New Roman"/>
                <a:ea typeface="Times New Roman"/>
                <a:cs typeface="Times New Roman"/>
                <a:sym typeface="Times New Roman"/>
              </a:rPr>
              <a:t>  </a:t>
            </a:r>
            <a:endParaRPr lang="en-US" sz="2100" dirty="0">
              <a:solidFill>
                <a:schemeClr val="lt1"/>
              </a:solidFill>
              <a:latin typeface="Times New Roman"/>
              <a:ea typeface="Times New Roman"/>
              <a:cs typeface="Times New Roman"/>
              <a:sym typeface="Times New Roman"/>
            </a:endParaRPr>
          </a:p>
          <a:p>
            <a:pPr marL="18288" marR="0" lvl="0" indent="-5588" algn="l" rtl="0">
              <a:lnSpc>
                <a:spcPct val="200000"/>
              </a:lnSpc>
              <a:spcBef>
                <a:spcPts val="0"/>
              </a:spcBef>
              <a:spcAft>
                <a:spcPts val="0"/>
              </a:spcAft>
              <a:buClr>
                <a:schemeClr val="lt1"/>
              </a:buClr>
              <a:buSzPct val="25000"/>
              <a:buFont typeface="Times New Roman"/>
              <a:buNone/>
            </a:pPr>
            <a:endParaRPr lang="en-US" sz="2100" b="0" i="0" u="none" strike="noStrike" cap="none" baseline="0" dirty="0">
              <a:solidFill>
                <a:schemeClr val="lt1"/>
              </a:solidFill>
              <a:latin typeface="Times New Roman"/>
              <a:ea typeface="Times New Roman"/>
              <a:cs typeface="Times New Roman"/>
              <a:sym typeface="Times New Roman"/>
            </a:endParaRPr>
          </a:p>
        </p:txBody>
      </p:sp>
      <p:sp>
        <p:nvSpPr>
          <p:cNvPr id="2" name="TextBox 1"/>
          <p:cNvSpPr txBox="1"/>
          <p:nvPr/>
        </p:nvSpPr>
        <p:spPr>
          <a:xfrm>
            <a:off x="3048000" y="2667000"/>
            <a:ext cx="2925801" cy="846386"/>
          </a:xfrm>
          <a:prstGeom prst="rect">
            <a:avLst/>
          </a:prstGeom>
          <a:noFill/>
        </p:spPr>
        <p:txBody>
          <a:bodyPr wrap="none" rtlCol="0">
            <a:spAutoFit/>
          </a:bodyPr>
          <a:lstStyle/>
          <a:p>
            <a:r>
              <a:rPr lang="en-US" sz="4900" dirty="0" smtClean="0">
                <a:solidFill>
                  <a:schemeClr val="bg1"/>
                </a:solidFill>
                <a:latin typeface="Times New Roman" pitchFamily="18" charset="0"/>
                <a:cs typeface="Times New Roman" pitchFamily="18" charset="0"/>
              </a:rPr>
              <a:t>Field Trip!</a:t>
            </a:r>
            <a:endParaRPr lang="en-US" sz="4900" dirty="0">
              <a:solidFill>
                <a:schemeClr val="bg1"/>
              </a:solidFill>
              <a:latin typeface="Times New Roman" pitchFamily="18" charset="0"/>
              <a:cs typeface="Times New Roman" pitchFamily="18" charset="0"/>
            </a:endParaRPr>
          </a:p>
        </p:txBody>
      </p:sp>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body" idx="1"/>
          </p:nvPr>
        </p:nvSpPr>
        <p:spPr>
          <a:xfrm>
            <a:off x="176600" y="203425"/>
            <a:ext cx="8741699" cy="6416399"/>
          </a:xfrm>
          <a:prstGeom prst="rect">
            <a:avLst/>
          </a:prstGeom>
        </p:spPr>
        <p:txBody>
          <a:bodyPr lIns="91425" tIns="91425" rIns="91425" bIns="91425" anchor="ctr" anchorCtr="0">
            <a:noAutofit/>
          </a:bodyPr>
          <a:lstStyle/>
          <a:p>
            <a:pPr lvl="0" rtl="0">
              <a:buClr>
                <a:schemeClr val="dk1"/>
              </a:buClr>
              <a:buSzPct val="52380"/>
              <a:buFont typeface="Arial"/>
              <a:buNone/>
            </a:pPr>
            <a:r>
              <a:rPr lang="en-US" sz="2100" dirty="0">
                <a:solidFill>
                  <a:srgbClr val="FFFFFF"/>
                </a:solidFill>
                <a:latin typeface="Times New Roman"/>
                <a:ea typeface="Times New Roman"/>
                <a:cs typeface="Times New Roman"/>
                <a:sym typeface="Times New Roman"/>
              </a:rPr>
              <a:t>   </a:t>
            </a:r>
            <a:r>
              <a:rPr lang="en-US" sz="2100" dirty="0" err="1">
                <a:solidFill>
                  <a:srgbClr val="FFFFFF"/>
                </a:solidFill>
                <a:latin typeface="Times New Roman"/>
                <a:ea typeface="Times New Roman"/>
                <a:cs typeface="Times New Roman"/>
                <a:sym typeface="Times New Roman"/>
              </a:rPr>
              <a:t>var</a:t>
            </a:r>
            <a:r>
              <a:rPr lang="en-US" sz="2100" dirty="0">
                <a:solidFill>
                  <a:srgbClr val="FFFFFF"/>
                </a:solidFill>
                <a:latin typeface="Times New Roman"/>
                <a:ea typeface="Times New Roman"/>
                <a:cs typeface="Times New Roman"/>
                <a:sym typeface="Times New Roman"/>
              </a:rPr>
              <a:t> </a:t>
            </a:r>
            <a:r>
              <a:rPr lang="en-US" sz="2100" dirty="0" err="1" smtClean="0">
                <a:solidFill>
                  <a:srgbClr val="FFFFFF"/>
                </a:solidFill>
                <a:latin typeface="Times New Roman"/>
                <a:ea typeface="Times New Roman"/>
                <a:cs typeface="Times New Roman"/>
                <a:sym typeface="Times New Roman"/>
              </a:rPr>
              <a:t>theData</a:t>
            </a:r>
            <a:r>
              <a:rPr lang="en-US" sz="2100" dirty="0" smtClean="0">
                <a:solidFill>
                  <a:srgbClr val="FFFFFF"/>
                </a:solidFill>
                <a:latin typeface="Times New Roman"/>
                <a:ea typeface="Times New Roman"/>
                <a:cs typeface="Times New Roman"/>
                <a:sym typeface="Times New Roman"/>
              </a:rPr>
              <a:t> </a:t>
            </a:r>
            <a:r>
              <a:rPr lang="en-US" sz="2100" dirty="0">
                <a:solidFill>
                  <a:srgbClr val="FFFFFF"/>
                </a:solidFill>
                <a:latin typeface="Times New Roman"/>
                <a:ea typeface="Times New Roman"/>
                <a:cs typeface="Times New Roman"/>
                <a:sym typeface="Times New Roman"/>
              </a:rPr>
              <a:t>= {</a:t>
            </a:r>
          </a:p>
          <a:p>
            <a:pPr marL="1188720" lvl="0" indent="-181609">
              <a:buClr>
                <a:schemeClr val="dk1"/>
              </a:buClr>
              <a:buSzPct val="52380"/>
              <a:buNone/>
            </a:pPr>
            <a:r>
              <a:rPr lang="en-US" sz="2100" dirty="0">
                <a:solidFill>
                  <a:srgbClr val="FFFFFF"/>
                </a:solidFill>
                <a:latin typeface="Times New Roman"/>
                <a:ea typeface="Times New Roman"/>
                <a:cs typeface="Times New Roman"/>
                <a:sym typeface="Times New Roman"/>
              </a:rPr>
              <a:t>"name</a:t>
            </a:r>
            <a:r>
              <a:rPr lang="en-US" sz="2100" dirty="0">
                <a:solidFill>
                  <a:srgbClr val="FFFFFF"/>
                </a:solidFill>
                <a:latin typeface="Times New Roman"/>
                <a:ea typeface="Times New Roman"/>
                <a:cs typeface="Times New Roman"/>
                <a:sym typeface="Times New Roman"/>
              </a:rPr>
              <a:t>":"</a:t>
            </a:r>
            <a:r>
              <a:rPr lang="en-US" sz="2100" dirty="0" err="1" smtClean="0">
                <a:solidFill>
                  <a:srgbClr val="FFFFFF"/>
                </a:solidFill>
                <a:latin typeface="Times New Roman"/>
                <a:ea typeface="Times New Roman"/>
                <a:cs typeface="Times New Roman"/>
                <a:sym typeface="Times New Roman"/>
              </a:rPr>
              <a:t>theData</a:t>
            </a:r>
            <a:r>
              <a:rPr lang="en-US" sz="2100" dirty="0" smtClean="0">
                <a:solidFill>
                  <a:srgbClr val="FFFFFF"/>
                </a:solidFill>
                <a:latin typeface="Times New Roman"/>
                <a:ea typeface="Times New Roman"/>
                <a:cs typeface="Times New Roman"/>
                <a:sym typeface="Times New Roman"/>
              </a:rPr>
              <a:t>",</a:t>
            </a:r>
            <a:endParaRPr lang="en-US" sz="2100" dirty="0">
              <a:solidFill>
                <a:srgbClr val="FFFFFF"/>
              </a:solidFill>
              <a:latin typeface="Times New Roman"/>
              <a:ea typeface="Times New Roman"/>
              <a:cs typeface="Times New Roman"/>
              <a:sym typeface="Times New Roman"/>
            </a:endParaRPr>
          </a:p>
          <a:p>
            <a:pPr marL="1188720" lvl="0" indent="-181609" rtl="0">
              <a:buClr>
                <a:schemeClr val="dk1"/>
              </a:buClr>
              <a:buSzPct val="52380"/>
              <a:buFont typeface="Arial"/>
              <a:buNone/>
            </a:pPr>
            <a:r>
              <a:rPr lang="en-US" sz="2100" dirty="0">
                <a:solidFill>
                  <a:srgbClr val="FFFFFF"/>
                </a:solidFill>
                <a:latin typeface="Times New Roman"/>
                <a:ea typeface="Times New Roman"/>
                <a:cs typeface="Times New Roman"/>
                <a:sym typeface="Times New Roman"/>
              </a:rPr>
              <a:t>"children":[{</a:t>
            </a:r>
          </a:p>
          <a:p>
            <a:pPr marL="1645920" lvl="0" indent="-181610" rtl="0">
              <a:buClr>
                <a:schemeClr val="dk1"/>
              </a:buClr>
              <a:buSzPct val="52380"/>
              <a:buFont typeface="Arial"/>
              <a:buNone/>
            </a:pPr>
            <a:r>
              <a:rPr lang="en-US" sz="2100" dirty="0">
                <a:solidFill>
                  <a:srgbClr val="FFFFFF"/>
                </a:solidFill>
                <a:latin typeface="Times New Roman"/>
                <a:ea typeface="Times New Roman"/>
                <a:cs typeface="Times New Roman"/>
                <a:sym typeface="Times New Roman"/>
              </a:rPr>
              <a:t>"</a:t>
            </a:r>
            <a:r>
              <a:rPr lang="en-US" sz="2100" dirty="0" err="1">
                <a:solidFill>
                  <a:srgbClr val="FFFFFF"/>
                </a:solidFill>
                <a:latin typeface="Times New Roman"/>
                <a:ea typeface="Times New Roman"/>
                <a:cs typeface="Times New Roman"/>
                <a:sym typeface="Times New Roman"/>
              </a:rPr>
              <a:t>name":"P</a:t>
            </a:r>
            <a:r>
              <a:rPr lang="en-US" sz="2100" dirty="0">
                <a:solidFill>
                  <a:srgbClr val="FFFFFF"/>
                </a:solidFill>
                <a:latin typeface="Times New Roman"/>
                <a:ea typeface="Times New Roman"/>
                <a:cs typeface="Times New Roman"/>
                <a:sym typeface="Times New Roman"/>
              </a:rPr>
              <a:t> - Language and Literature",</a:t>
            </a:r>
          </a:p>
          <a:p>
            <a:pPr marL="1645920" lvl="0" indent="-181610" rtl="0">
              <a:buClr>
                <a:schemeClr val="dk1"/>
              </a:buClr>
              <a:buSzPct val="52380"/>
              <a:buFont typeface="Arial"/>
              <a:buNone/>
            </a:pPr>
            <a:r>
              <a:rPr lang="en-US" sz="2100" dirty="0">
                <a:solidFill>
                  <a:srgbClr val="FFFFFF"/>
                </a:solidFill>
                <a:latin typeface="Times New Roman"/>
                <a:ea typeface="Times New Roman"/>
                <a:cs typeface="Times New Roman"/>
                <a:sym typeface="Times New Roman"/>
              </a:rPr>
              <a:t>"size":281,</a:t>
            </a:r>
          </a:p>
          <a:p>
            <a:pPr marL="1645920" lvl="0" indent="-181610" rtl="0">
              <a:buClr>
                <a:schemeClr val="dk1"/>
              </a:buClr>
              <a:buSzPct val="52380"/>
              <a:buFont typeface="Arial"/>
              <a:buNone/>
            </a:pPr>
            <a:r>
              <a:rPr lang="en-US" sz="2100" dirty="0">
                <a:solidFill>
                  <a:srgbClr val="FFFFFF"/>
                </a:solidFill>
                <a:latin typeface="Times New Roman"/>
                <a:ea typeface="Times New Roman"/>
                <a:cs typeface="Times New Roman"/>
                <a:sym typeface="Times New Roman"/>
              </a:rPr>
              <a:t>"children":[</a:t>
            </a:r>
          </a:p>
          <a:p>
            <a:pPr marL="2103120" lvl="0" indent="-181610" rtl="0">
              <a:buClr>
                <a:schemeClr val="dk1"/>
              </a:buClr>
              <a:buSzPct val="52380"/>
              <a:buFont typeface="Arial"/>
              <a:buNone/>
            </a:pPr>
            <a:r>
              <a:rPr lang="en-US" sz="2100" dirty="0">
                <a:solidFill>
                  <a:srgbClr val="FFFFFF"/>
                </a:solidFill>
                <a:latin typeface="Times New Roman"/>
                <a:ea typeface="Times New Roman"/>
                <a:cs typeface="Times New Roman"/>
                <a:sym typeface="Times New Roman"/>
              </a:rPr>
              <a:t>{"</a:t>
            </a:r>
            <a:r>
              <a:rPr lang="en-US" sz="2100" dirty="0" err="1">
                <a:solidFill>
                  <a:srgbClr val="FFFFFF"/>
                </a:solidFill>
                <a:latin typeface="Times New Roman"/>
                <a:ea typeface="Times New Roman"/>
                <a:cs typeface="Times New Roman"/>
                <a:sym typeface="Times New Roman"/>
              </a:rPr>
              <a:t>name":"History</a:t>
            </a:r>
            <a:r>
              <a:rPr lang="en-US" sz="2100" dirty="0">
                <a:solidFill>
                  <a:srgbClr val="FFFFFF"/>
                </a:solidFill>
                <a:latin typeface="Times New Roman"/>
                <a:ea typeface="Times New Roman"/>
                <a:cs typeface="Times New Roman"/>
                <a:sym typeface="Times New Roman"/>
              </a:rPr>
              <a:t> and criticism", "size":86},</a:t>
            </a:r>
          </a:p>
          <a:p>
            <a:pPr marL="2103120" lvl="0" indent="-181610" rtl="0">
              <a:buClr>
                <a:schemeClr val="dk1"/>
              </a:buClr>
              <a:buSzPct val="52380"/>
              <a:buFont typeface="Arial"/>
              <a:buNone/>
            </a:pPr>
            <a:r>
              <a:rPr lang="en-US" sz="2100" dirty="0">
                <a:solidFill>
                  <a:srgbClr val="FFFFFF"/>
                </a:solidFill>
                <a:latin typeface="Times New Roman"/>
                <a:ea typeface="Times New Roman"/>
                <a:cs typeface="Times New Roman"/>
                <a:sym typeface="Times New Roman"/>
              </a:rPr>
              <a:t>{"</a:t>
            </a:r>
            <a:r>
              <a:rPr lang="en-US" sz="2100" dirty="0" err="1">
                <a:solidFill>
                  <a:srgbClr val="FFFFFF"/>
                </a:solidFill>
                <a:latin typeface="Times New Roman"/>
                <a:ea typeface="Times New Roman"/>
                <a:cs typeface="Times New Roman"/>
                <a:sym typeface="Times New Roman"/>
              </a:rPr>
              <a:t>name":"Criticism</a:t>
            </a:r>
            <a:r>
              <a:rPr lang="en-US" sz="2100" dirty="0">
                <a:solidFill>
                  <a:srgbClr val="FFFFFF"/>
                </a:solidFill>
                <a:latin typeface="Times New Roman"/>
                <a:ea typeface="Times New Roman"/>
                <a:cs typeface="Times New Roman"/>
                <a:sym typeface="Times New Roman"/>
              </a:rPr>
              <a:t> and interpretation","size":58},</a:t>
            </a:r>
          </a:p>
          <a:p>
            <a:pPr marL="2103120" lvl="0" indent="-18161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a:t>
            </a:r>
            <a:r>
              <a:rPr lang="en-US" sz="2100" dirty="0" err="1">
                <a:solidFill>
                  <a:schemeClr val="lt1"/>
                </a:solidFill>
                <a:latin typeface="Times New Roman"/>
                <a:ea typeface="Times New Roman"/>
                <a:cs typeface="Times New Roman"/>
                <a:sym typeface="Times New Roman"/>
              </a:rPr>
              <a:t>name":"History</a:t>
            </a:r>
            <a:r>
              <a:rPr lang="en-US" sz="2100" dirty="0">
                <a:solidFill>
                  <a:schemeClr val="lt1"/>
                </a:solidFill>
                <a:latin typeface="Times New Roman"/>
                <a:ea typeface="Times New Roman"/>
                <a:cs typeface="Times New Roman"/>
                <a:sym typeface="Times New Roman"/>
              </a:rPr>
              <a:t>", "size":55},</a:t>
            </a:r>
          </a:p>
          <a:p>
            <a:pPr marL="2103120" lvl="0" indent="-18161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a:t>
            </a:r>
            <a:r>
              <a:rPr lang="en-US" sz="2100" dirty="0" err="1">
                <a:solidFill>
                  <a:schemeClr val="lt1"/>
                </a:solidFill>
                <a:latin typeface="Times New Roman"/>
                <a:ea typeface="Times New Roman"/>
                <a:cs typeface="Times New Roman"/>
                <a:sym typeface="Times New Roman"/>
              </a:rPr>
              <a:t>name":"Women</a:t>
            </a:r>
            <a:r>
              <a:rPr lang="en-US" sz="2100" dirty="0">
                <a:solidFill>
                  <a:schemeClr val="lt1"/>
                </a:solidFill>
                <a:latin typeface="Times New Roman"/>
                <a:ea typeface="Times New Roman"/>
                <a:cs typeface="Times New Roman"/>
                <a:sym typeface="Times New Roman"/>
              </a:rPr>
              <a:t> and literature", "size":45}]},</a:t>
            </a:r>
          </a:p>
          <a:p>
            <a:endParaRPr lang="en-US" sz="2100" dirty="0">
              <a:solidFill>
                <a:schemeClr val="lt1"/>
              </a:solidFill>
              <a:latin typeface="Times New Roman"/>
              <a:ea typeface="Times New Roman"/>
              <a:cs typeface="Times New Roman"/>
              <a:sym typeface="Times New Roman"/>
            </a:endParaRPr>
          </a:p>
          <a:p>
            <a:pPr marL="0" lvl="0" indent="0" rtl="0">
              <a:buClr>
                <a:schemeClr val="dk1"/>
              </a:buClr>
              <a:buSzPct val="52380"/>
              <a:buFont typeface="Arial"/>
              <a:buNone/>
            </a:pPr>
            <a:r>
              <a:rPr lang="en-US" sz="2100" dirty="0">
                <a:solidFill>
                  <a:srgbClr val="FFFFFF"/>
                </a:solidFill>
                <a:latin typeface="Times New Roman"/>
                <a:ea typeface="Times New Roman"/>
                <a:cs typeface="Times New Roman"/>
                <a:sym typeface="Times New Roman"/>
              </a:rPr>
              <a:t>   etc., etc.</a:t>
            </a:r>
          </a:p>
          <a:p>
            <a:endParaRPr lang="en-US" sz="2100" dirty="0">
              <a:solidFill>
                <a:srgbClr val="FFFFFF"/>
              </a:solidFill>
              <a:latin typeface="Times New Roman"/>
              <a:ea typeface="Times New Roman"/>
              <a:cs typeface="Times New Roman"/>
              <a:sym typeface="Times New Roman"/>
            </a:endParaRPr>
          </a:p>
        </p:txBody>
      </p:sp>
      <p:sp>
        <p:nvSpPr>
          <p:cNvPr id="137" name="Shape 137"/>
          <p:cNvSpPr txBox="1">
            <a:spLocks noGrp="1"/>
          </p:cNvSpPr>
          <p:nvPr>
            <p:ph type="title"/>
          </p:nvPr>
        </p:nvSpPr>
        <p:spPr>
          <a:xfrm>
            <a:off x="5378540" y="6319000"/>
            <a:ext cx="7543800" cy="914400"/>
          </a:xfrm>
          <a:prstGeom prst="rect">
            <a:avLst/>
          </a:prstGeom>
        </p:spPr>
        <p:txBody>
          <a:bodyPr lIns="91425" tIns="91425" rIns="91425" bIns="91425" anchor="b" anchorCtr="0">
            <a:noAutofit/>
          </a:bodyPr>
          <a:lstStyle/>
          <a:p>
            <a:endParaRPr/>
          </a:p>
        </p:txBody>
      </p:sp>
    </p:spTree>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body" idx="1"/>
          </p:nvPr>
        </p:nvSpPr>
        <p:spPr>
          <a:xfrm>
            <a:off x="685800" y="685800"/>
            <a:ext cx="7543800" cy="5105399"/>
          </a:xfrm>
          <a:prstGeom prst="rect">
            <a:avLst/>
          </a:prstGeom>
        </p:spPr>
        <p:txBody>
          <a:bodyPr lIns="91425" tIns="91425" rIns="91425" bIns="91425" anchor="ctr" anchorCtr="0">
            <a:noAutofit/>
          </a:bodyPr>
          <a:lstStyle/>
          <a:p>
            <a:pPr lvl="0" rtl="0">
              <a:buNone/>
            </a:pPr>
            <a:r>
              <a:rPr lang="en-US" sz="2100" dirty="0">
                <a:solidFill>
                  <a:schemeClr val="lt1"/>
                </a:solidFill>
                <a:latin typeface="Times New Roman"/>
                <a:ea typeface="Times New Roman"/>
                <a:cs typeface="Times New Roman"/>
                <a:sym typeface="Times New Roman"/>
              </a:rPr>
              <a:t>Based on the </a:t>
            </a:r>
            <a:r>
              <a:rPr lang="en-US" sz="2100" dirty="0" err="1">
                <a:solidFill>
                  <a:schemeClr val="lt1"/>
                </a:solidFill>
                <a:latin typeface="Times New Roman"/>
                <a:ea typeface="Times New Roman"/>
                <a:cs typeface="Times New Roman"/>
                <a:sym typeface="Times New Roman"/>
              </a:rPr>
              <a:t>zoomable</a:t>
            </a:r>
            <a:r>
              <a:rPr lang="en-US" sz="2100" dirty="0">
                <a:solidFill>
                  <a:schemeClr val="lt1"/>
                </a:solidFill>
                <a:latin typeface="Times New Roman"/>
                <a:ea typeface="Times New Roman"/>
                <a:cs typeface="Times New Roman"/>
                <a:sym typeface="Times New Roman"/>
              </a:rPr>
              <a:t> </a:t>
            </a:r>
            <a:r>
              <a:rPr lang="en-US" sz="2100" dirty="0" err="1">
                <a:solidFill>
                  <a:schemeClr val="lt1"/>
                </a:solidFill>
                <a:latin typeface="Times New Roman"/>
                <a:ea typeface="Times New Roman"/>
                <a:cs typeface="Times New Roman"/>
                <a:sym typeface="Times New Roman"/>
              </a:rPr>
              <a:t>treemap</a:t>
            </a:r>
            <a:r>
              <a:rPr lang="en-US" sz="2100" dirty="0">
                <a:solidFill>
                  <a:schemeClr val="lt1"/>
                </a:solidFill>
                <a:latin typeface="Times New Roman"/>
                <a:ea typeface="Times New Roman"/>
                <a:cs typeface="Times New Roman"/>
                <a:sym typeface="Times New Roman"/>
              </a:rPr>
              <a:t> example code from http://bl.ocks.org/mbostock/4063582</a:t>
            </a:r>
          </a:p>
          <a:p>
            <a:endParaRPr lang="en-US" sz="2100" dirty="0">
              <a:solidFill>
                <a:schemeClr val="lt1"/>
              </a:solidFill>
              <a:latin typeface="Times New Roman"/>
              <a:ea typeface="Times New Roman"/>
              <a:cs typeface="Times New Roman"/>
              <a:sym typeface="Times New Roman"/>
            </a:endParaRPr>
          </a:p>
          <a:p>
            <a:pPr lvl="0" rtl="0">
              <a:buClr>
                <a:schemeClr val="dk1"/>
              </a:buClr>
              <a:buSzPct val="52380"/>
              <a:buFont typeface="Arial"/>
              <a:buNone/>
            </a:pPr>
            <a:r>
              <a:rPr lang="en-US" sz="2100" dirty="0" err="1">
                <a:solidFill>
                  <a:schemeClr val="lt1"/>
                </a:solidFill>
                <a:latin typeface="Times New Roman"/>
                <a:ea typeface="Times New Roman"/>
                <a:cs typeface="Times New Roman"/>
                <a:sym typeface="Times New Roman"/>
              </a:rPr>
              <a:t>var</a:t>
            </a:r>
            <a:r>
              <a:rPr lang="en-US" sz="2100" dirty="0">
                <a:solidFill>
                  <a:schemeClr val="lt1"/>
                </a:solidFill>
                <a:latin typeface="Times New Roman"/>
                <a:ea typeface="Times New Roman"/>
                <a:cs typeface="Times New Roman"/>
                <a:sym typeface="Times New Roman"/>
              </a:rPr>
              <a:t> </a:t>
            </a:r>
            <a:r>
              <a:rPr lang="en-US" sz="2100" dirty="0" err="1">
                <a:solidFill>
                  <a:schemeClr val="lt1"/>
                </a:solidFill>
                <a:latin typeface="Times New Roman"/>
                <a:ea typeface="Times New Roman"/>
                <a:cs typeface="Times New Roman"/>
                <a:sym typeface="Times New Roman"/>
              </a:rPr>
              <a:t>treemapdiv</a:t>
            </a:r>
            <a:r>
              <a:rPr lang="en-US" sz="2100" dirty="0">
                <a:solidFill>
                  <a:schemeClr val="lt1"/>
                </a:solidFill>
                <a:latin typeface="Times New Roman"/>
                <a:ea typeface="Times New Roman"/>
                <a:cs typeface="Times New Roman"/>
                <a:sym typeface="Times New Roman"/>
              </a:rPr>
              <a:t> = d3.select("body")</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a:t>
            </a:r>
            <a:r>
              <a:rPr lang="en-US" sz="2100" dirty="0" smtClean="0">
                <a:solidFill>
                  <a:schemeClr val="lt1"/>
                </a:solidFill>
                <a:latin typeface="Times New Roman"/>
                <a:ea typeface="Times New Roman"/>
                <a:cs typeface="Times New Roman"/>
                <a:sym typeface="Times New Roman"/>
              </a:rPr>
              <a:t>	 .</a:t>
            </a:r>
            <a:r>
              <a:rPr lang="en-US" sz="2100" dirty="0">
                <a:solidFill>
                  <a:schemeClr val="lt1"/>
                </a:solidFill>
                <a:latin typeface="Times New Roman"/>
                <a:ea typeface="Times New Roman"/>
                <a:cs typeface="Times New Roman"/>
                <a:sym typeface="Times New Roman"/>
              </a:rPr>
              <a:t>append(“div”)</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.style("width", "710px")</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.style("height", "575px");</a:t>
            </a:r>
          </a:p>
          <a:p>
            <a:endParaRPr lang="en-US" sz="2100" dirty="0">
              <a:solidFill>
                <a:schemeClr val="lt1"/>
              </a:solidFill>
              <a:latin typeface="Times New Roman"/>
              <a:ea typeface="Times New Roman"/>
              <a:cs typeface="Times New Roman"/>
              <a:sym typeface="Times New Roman"/>
            </a:endParaRPr>
          </a:p>
          <a:p>
            <a:pPr lvl="0" rtl="0">
              <a:buClr>
                <a:schemeClr val="dk1"/>
              </a:buClr>
              <a:buSzPct val="52380"/>
              <a:buFont typeface="Arial"/>
              <a:buNone/>
            </a:pPr>
            <a:r>
              <a:rPr lang="en-US" sz="2100" dirty="0" err="1">
                <a:solidFill>
                  <a:schemeClr val="lt1"/>
                </a:solidFill>
                <a:latin typeface="Times New Roman"/>
                <a:ea typeface="Times New Roman"/>
                <a:cs typeface="Times New Roman"/>
                <a:sym typeface="Times New Roman"/>
              </a:rPr>
              <a:t>var</a:t>
            </a:r>
            <a:r>
              <a:rPr lang="en-US" sz="2100" dirty="0">
                <a:solidFill>
                  <a:schemeClr val="lt1"/>
                </a:solidFill>
                <a:latin typeface="Times New Roman"/>
                <a:ea typeface="Times New Roman"/>
                <a:cs typeface="Times New Roman"/>
                <a:sym typeface="Times New Roman"/>
              </a:rPr>
              <a:t> </a:t>
            </a:r>
            <a:r>
              <a:rPr lang="en-US" sz="2100" dirty="0" err="1">
                <a:solidFill>
                  <a:schemeClr val="lt1"/>
                </a:solidFill>
                <a:latin typeface="Times New Roman"/>
                <a:ea typeface="Times New Roman"/>
                <a:cs typeface="Times New Roman"/>
                <a:sym typeface="Times New Roman"/>
              </a:rPr>
              <a:t>treemap</a:t>
            </a:r>
            <a:r>
              <a:rPr lang="en-US" sz="2100" dirty="0">
                <a:solidFill>
                  <a:schemeClr val="lt1"/>
                </a:solidFill>
                <a:latin typeface="Times New Roman"/>
                <a:ea typeface="Times New Roman"/>
                <a:cs typeface="Times New Roman"/>
                <a:sym typeface="Times New Roman"/>
              </a:rPr>
              <a:t> = d3.layout.treemap()</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.size([710, 575])</a:t>
            </a:r>
          </a:p>
          <a:p>
            <a:pPr lvl="0" rtl="0">
              <a:buNone/>
            </a:pPr>
            <a:r>
              <a:rPr lang="en-US" sz="2100" dirty="0">
                <a:solidFill>
                  <a:schemeClr val="lt1"/>
                </a:solidFill>
                <a:latin typeface="Times New Roman"/>
                <a:ea typeface="Times New Roman"/>
                <a:cs typeface="Times New Roman"/>
                <a:sym typeface="Times New Roman"/>
              </a:rPr>
              <a:t>    	.value(function(d) { return </a:t>
            </a:r>
            <a:r>
              <a:rPr lang="en-US" sz="2100" dirty="0" err="1">
                <a:solidFill>
                  <a:schemeClr val="lt1"/>
                </a:solidFill>
                <a:latin typeface="Times New Roman"/>
                <a:ea typeface="Times New Roman"/>
                <a:cs typeface="Times New Roman"/>
                <a:sym typeface="Times New Roman"/>
              </a:rPr>
              <a:t>d.size</a:t>
            </a:r>
            <a:r>
              <a:rPr lang="en-US" sz="2100" dirty="0">
                <a:solidFill>
                  <a:schemeClr val="lt1"/>
                </a:solidFill>
                <a:latin typeface="Times New Roman"/>
                <a:ea typeface="Times New Roman"/>
                <a:cs typeface="Times New Roman"/>
                <a:sym typeface="Times New Roman"/>
              </a:rPr>
              <a:t>; });</a:t>
            </a:r>
          </a:p>
          <a:p>
            <a:endParaRPr lang="en-US" sz="2100" dirty="0">
              <a:solidFill>
                <a:schemeClr val="lt1"/>
              </a:solidFill>
              <a:latin typeface="Times New Roman"/>
              <a:ea typeface="Times New Roman"/>
              <a:cs typeface="Times New Roman"/>
              <a:sym typeface="Times New Roman"/>
            </a:endParaRPr>
          </a:p>
          <a:p>
            <a:pPr lvl="0" rtl="0">
              <a:buClr>
                <a:schemeClr val="dk1"/>
              </a:buClr>
              <a:buSzPct val="52380"/>
              <a:buFont typeface="Arial"/>
              <a:buNone/>
            </a:pPr>
            <a:r>
              <a:rPr lang="en-US" sz="2100" dirty="0" err="1">
                <a:solidFill>
                  <a:schemeClr val="lt1"/>
                </a:solidFill>
                <a:latin typeface="Times New Roman"/>
                <a:ea typeface="Times New Roman"/>
                <a:cs typeface="Times New Roman"/>
                <a:sym typeface="Times New Roman"/>
              </a:rPr>
              <a:t>var</a:t>
            </a:r>
            <a:r>
              <a:rPr lang="en-US" sz="2100" dirty="0">
                <a:solidFill>
                  <a:schemeClr val="lt1"/>
                </a:solidFill>
                <a:latin typeface="Times New Roman"/>
                <a:ea typeface="Times New Roman"/>
                <a:cs typeface="Times New Roman"/>
                <a:sym typeface="Times New Roman"/>
              </a:rPr>
              <a:t> color = d3.scale.category20();   </a:t>
            </a:r>
          </a:p>
          <a:p>
            <a:endParaRPr lang="en-US" sz="2100" dirty="0">
              <a:solidFill>
                <a:schemeClr val="lt1"/>
              </a:solidFill>
              <a:latin typeface="Times New Roman"/>
              <a:ea typeface="Times New Roman"/>
              <a:cs typeface="Times New Roman"/>
              <a:sym typeface="Times New Roman"/>
            </a:endParaRPr>
          </a:p>
        </p:txBody>
      </p:sp>
      <p:sp>
        <p:nvSpPr>
          <p:cNvPr id="143" name="Shape 143"/>
          <p:cNvSpPr txBox="1">
            <a:spLocks noGrp="1"/>
          </p:cNvSpPr>
          <p:nvPr>
            <p:ph type="title"/>
          </p:nvPr>
        </p:nvSpPr>
        <p:spPr>
          <a:xfrm>
            <a:off x="777239" y="4876800"/>
            <a:ext cx="7543800" cy="914400"/>
          </a:xfrm>
          <a:prstGeom prst="rect">
            <a:avLst/>
          </a:prstGeom>
        </p:spPr>
        <p:txBody>
          <a:bodyPr lIns="91425" tIns="91425" rIns="91425" bIns="91425" anchor="b" anchorCtr="0">
            <a:noAutofit/>
          </a:bodyPr>
          <a:lstStyle/>
          <a:p>
            <a:endParaRPr/>
          </a:p>
        </p:txBody>
      </p:sp>
    </p:spTree>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777250" y="464875"/>
            <a:ext cx="7452300" cy="5858999"/>
          </a:xfrm>
          <a:prstGeom prst="rect">
            <a:avLst/>
          </a:prstGeom>
        </p:spPr>
        <p:txBody>
          <a:bodyPr lIns="91425" tIns="91425" rIns="91425" bIns="91425" anchor="ctr" anchorCtr="0">
            <a:noAutofit/>
          </a:bodyPr>
          <a:lstStyle/>
          <a:p>
            <a:pPr marL="0" lvl="0" indent="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a:t>
            </a:r>
            <a:r>
              <a:rPr lang="en-US" sz="2100" dirty="0" err="1">
                <a:solidFill>
                  <a:schemeClr val="lt1"/>
                </a:solidFill>
                <a:latin typeface="Times New Roman"/>
                <a:ea typeface="Times New Roman"/>
                <a:cs typeface="Times New Roman"/>
                <a:sym typeface="Times New Roman"/>
              </a:rPr>
              <a:t>var</a:t>
            </a:r>
            <a:r>
              <a:rPr lang="en-US" sz="2100" dirty="0">
                <a:solidFill>
                  <a:schemeClr val="lt1"/>
                </a:solidFill>
                <a:latin typeface="Times New Roman"/>
                <a:ea typeface="Times New Roman"/>
                <a:cs typeface="Times New Roman"/>
                <a:sym typeface="Times New Roman"/>
              </a:rPr>
              <a:t> node = </a:t>
            </a:r>
            <a:r>
              <a:rPr lang="en-US" sz="2100" dirty="0" err="1" smtClean="0">
                <a:solidFill>
                  <a:schemeClr val="lt1"/>
                </a:solidFill>
                <a:latin typeface="Times New Roman"/>
                <a:ea typeface="Times New Roman"/>
                <a:cs typeface="Times New Roman"/>
                <a:sym typeface="Times New Roman"/>
              </a:rPr>
              <a:t>treemapdiv.datum</a:t>
            </a:r>
            <a:r>
              <a:rPr lang="en-US" sz="2100" dirty="0" smtClean="0">
                <a:solidFill>
                  <a:schemeClr val="lt1"/>
                </a:solidFill>
                <a:latin typeface="Times New Roman"/>
                <a:ea typeface="Times New Roman"/>
                <a:cs typeface="Times New Roman"/>
                <a:sym typeface="Times New Roman"/>
              </a:rPr>
              <a:t>(</a:t>
            </a:r>
            <a:r>
              <a:rPr lang="en-US" sz="2100" dirty="0" err="1" smtClean="0">
                <a:solidFill>
                  <a:schemeClr val="lt1"/>
                </a:solidFill>
                <a:latin typeface="Times New Roman"/>
                <a:ea typeface="Times New Roman"/>
                <a:cs typeface="Times New Roman"/>
                <a:sym typeface="Times New Roman"/>
              </a:rPr>
              <a:t>theData</a:t>
            </a:r>
            <a:r>
              <a:rPr lang="en-US" sz="2100" dirty="0" smtClean="0">
                <a:solidFill>
                  <a:schemeClr val="lt1"/>
                </a:solidFill>
                <a:latin typeface="Times New Roman"/>
                <a:ea typeface="Times New Roman"/>
                <a:cs typeface="Times New Roman"/>
                <a:sym typeface="Times New Roman"/>
              </a:rPr>
              <a:t>).</a:t>
            </a:r>
            <a:r>
              <a:rPr lang="en-US" sz="2100" dirty="0" err="1">
                <a:solidFill>
                  <a:schemeClr val="lt1"/>
                </a:solidFill>
                <a:latin typeface="Times New Roman"/>
                <a:ea typeface="Times New Roman"/>
                <a:cs typeface="Times New Roman"/>
                <a:sym typeface="Times New Roman"/>
              </a:rPr>
              <a:t>selectAll</a:t>
            </a:r>
            <a:r>
              <a:rPr lang="en-US" sz="2100" dirty="0">
                <a:solidFill>
                  <a:schemeClr val="lt1"/>
                </a:solidFill>
                <a:latin typeface="Times New Roman"/>
                <a:ea typeface="Times New Roman"/>
                <a:cs typeface="Times New Roman"/>
                <a:sym typeface="Times New Roman"/>
              </a:rPr>
              <a:t>(".node")</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.data(</a:t>
            </a:r>
            <a:r>
              <a:rPr lang="en-US" sz="2100" dirty="0" err="1">
                <a:solidFill>
                  <a:schemeClr val="lt1"/>
                </a:solidFill>
                <a:latin typeface="Times New Roman"/>
                <a:ea typeface="Times New Roman"/>
                <a:cs typeface="Times New Roman"/>
                <a:sym typeface="Times New Roman"/>
              </a:rPr>
              <a:t>treemap.nodes</a:t>
            </a:r>
            <a:r>
              <a:rPr lang="en-US" sz="2100" dirty="0">
                <a:solidFill>
                  <a:schemeClr val="lt1"/>
                </a:solidFill>
                <a:latin typeface="Times New Roman"/>
                <a:ea typeface="Times New Roman"/>
                <a:cs typeface="Times New Roman"/>
                <a:sym typeface="Times New Roman"/>
              </a:rPr>
              <a:t>)</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a:t>
            </a:r>
            <a:r>
              <a:rPr lang="en-US" sz="2100" dirty="0" smtClean="0">
                <a:solidFill>
                  <a:schemeClr val="lt1"/>
                </a:solidFill>
                <a:latin typeface="Times New Roman"/>
                <a:ea typeface="Times New Roman"/>
                <a:cs typeface="Times New Roman"/>
                <a:sym typeface="Times New Roman"/>
              </a:rPr>
              <a:t>.</a:t>
            </a:r>
            <a:r>
              <a:rPr lang="en-US" sz="2100" dirty="0">
                <a:solidFill>
                  <a:schemeClr val="lt1"/>
                </a:solidFill>
                <a:latin typeface="Times New Roman"/>
                <a:ea typeface="Times New Roman"/>
                <a:cs typeface="Times New Roman"/>
                <a:sym typeface="Times New Roman"/>
              </a:rPr>
              <a:t>enter().append("div")</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.call(position)</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.style("background", function(d) { </a:t>
            </a:r>
          </a:p>
          <a:p>
            <a:pPr marL="1645920" lvl="0" indent="-18161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return </a:t>
            </a:r>
            <a:r>
              <a:rPr lang="en-US" sz="2100" dirty="0" err="1">
                <a:solidFill>
                  <a:schemeClr val="lt1"/>
                </a:solidFill>
                <a:latin typeface="Times New Roman"/>
                <a:ea typeface="Times New Roman"/>
                <a:cs typeface="Times New Roman"/>
                <a:sym typeface="Times New Roman"/>
              </a:rPr>
              <a:t>d.children</a:t>
            </a:r>
            <a:r>
              <a:rPr lang="en-US" sz="2100" dirty="0">
                <a:solidFill>
                  <a:schemeClr val="lt1"/>
                </a:solidFill>
                <a:latin typeface="Times New Roman"/>
                <a:ea typeface="Times New Roman"/>
                <a:cs typeface="Times New Roman"/>
                <a:sym typeface="Times New Roman"/>
              </a:rPr>
              <a:t> ? color(d.name) : null; })</a:t>
            </a:r>
          </a:p>
          <a:p>
            <a:pPr lvl="0" rtl="0">
              <a:buNone/>
            </a:pPr>
            <a:r>
              <a:rPr lang="en-US" sz="2100" dirty="0">
                <a:solidFill>
                  <a:schemeClr val="lt1"/>
                </a:solidFill>
                <a:latin typeface="Times New Roman"/>
                <a:ea typeface="Times New Roman"/>
                <a:cs typeface="Times New Roman"/>
                <a:sym typeface="Times New Roman"/>
              </a:rPr>
              <a:t>            .text(function(d) {return d.name + " (" + </a:t>
            </a:r>
            <a:r>
              <a:rPr lang="en-US" sz="2100" dirty="0" err="1">
                <a:solidFill>
                  <a:schemeClr val="lt1"/>
                </a:solidFill>
                <a:latin typeface="Times New Roman"/>
                <a:ea typeface="Times New Roman"/>
                <a:cs typeface="Times New Roman"/>
                <a:sym typeface="Times New Roman"/>
              </a:rPr>
              <a:t>d.size</a:t>
            </a:r>
            <a:r>
              <a:rPr lang="en-US" sz="2100" dirty="0">
                <a:solidFill>
                  <a:schemeClr val="lt1"/>
                </a:solidFill>
                <a:latin typeface="Times New Roman"/>
                <a:ea typeface="Times New Roman"/>
                <a:cs typeface="Times New Roman"/>
                <a:sym typeface="Times New Roman"/>
              </a:rPr>
              <a:t> + " )"; });</a:t>
            </a:r>
          </a:p>
          <a:p>
            <a:endParaRPr lang="en-US" sz="2100" dirty="0">
              <a:solidFill>
                <a:schemeClr val="lt1"/>
              </a:solidFill>
              <a:latin typeface="Times New Roman"/>
              <a:ea typeface="Times New Roman"/>
              <a:cs typeface="Times New Roman"/>
              <a:sym typeface="Times New Roman"/>
            </a:endParaRP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function position() {</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a:t>
            </a:r>
            <a:r>
              <a:rPr lang="en-US" sz="2100" dirty="0" err="1">
                <a:solidFill>
                  <a:schemeClr val="lt1"/>
                </a:solidFill>
                <a:latin typeface="Times New Roman"/>
                <a:ea typeface="Times New Roman"/>
                <a:cs typeface="Times New Roman"/>
                <a:sym typeface="Times New Roman"/>
              </a:rPr>
              <a:t>this.style</a:t>
            </a:r>
            <a:r>
              <a:rPr lang="en-US" sz="2100" dirty="0">
                <a:solidFill>
                  <a:schemeClr val="lt1"/>
                </a:solidFill>
                <a:latin typeface="Times New Roman"/>
                <a:ea typeface="Times New Roman"/>
                <a:cs typeface="Times New Roman"/>
                <a:sym typeface="Times New Roman"/>
              </a:rPr>
              <a:t>("left", function(d) { return </a:t>
            </a:r>
            <a:r>
              <a:rPr lang="en-US" sz="2100" dirty="0" err="1">
                <a:solidFill>
                  <a:schemeClr val="lt1"/>
                </a:solidFill>
                <a:latin typeface="Times New Roman"/>
                <a:ea typeface="Times New Roman"/>
                <a:cs typeface="Times New Roman"/>
                <a:sym typeface="Times New Roman"/>
              </a:rPr>
              <a:t>d.x</a:t>
            </a:r>
            <a:r>
              <a:rPr lang="en-US" sz="2100" dirty="0">
                <a:solidFill>
                  <a:schemeClr val="lt1"/>
                </a:solidFill>
                <a:latin typeface="Times New Roman"/>
                <a:ea typeface="Times New Roman"/>
                <a:cs typeface="Times New Roman"/>
                <a:sym typeface="Times New Roman"/>
              </a:rPr>
              <a:t> + "</a:t>
            </a:r>
            <a:r>
              <a:rPr lang="en-US" sz="2100" dirty="0" err="1">
                <a:solidFill>
                  <a:schemeClr val="lt1"/>
                </a:solidFill>
                <a:latin typeface="Times New Roman"/>
                <a:ea typeface="Times New Roman"/>
                <a:cs typeface="Times New Roman"/>
                <a:sym typeface="Times New Roman"/>
              </a:rPr>
              <a:t>px</a:t>
            </a:r>
            <a:r>
              <a:rPr lang="en-US" sz="2100" dirty="0">
                <a:solidFill>
                  <a:schemeClr val="lt1"/>
                </a:solidFill>
                <a:latin typeface="Times New Roman"/>
                <a:ea typeface="Times New Roman"/>
                <a:cs typeface="Times New Roman"/>
                <a:sym typeface="Times New Roman"/>
              </a:rPr>
              <a:t>"; })</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.style("top", function(d) { return </a:t>
            </a:r>
            <a:r>
              <a:rPr lang="en-US" sz="2100" dirty="0" err="1">
                <a:solidFill>
                  <a:schemeClr val="lt1"/>
                </a:solidFill>
                <a:latin typeface="Times New Roman"/>
                <a:ea typeface="Times New Roman"/>
                <a:cs typeface="Times New Roman"/>
                <a:sym typeface="Times New Roman"/>
              </a:rPr>
              <a:t>d.y</a:t>
            </a:r>
            <a:r>
              <a:rPr lang="en-US" sz="2100" dirty="0">
                <a:solidFill>
                  <a:schemeClr val="lt1"/>
                </a:solidFill>
                <a:latin typeface="Times New Roman"/>
                <a:ea typeface="Times New Roman"/>
                <a:cs typeface="Times New Roman"/>
                <a:sym typeface="Times New Roman"/>
              </a:rPr>
              <a:t> + "</a:t>
            </a:r>
            <a:r>
              <a:rPr lang="en-US" sz="2100" dirty="0" err="1">
                <a:solidFill>
                  <a:schemeClr val="lt1"/>
                </a:solidFill>
                <a:latin typeface="Times New Roman"/>
                <a:ea typeface="Times New Roman"/>
                <a:cs typeface="Times New Roman"/>
                <a:sym typeface="Times New Roman"/>
              </a:rPr>
              <a:t>px</a:t>
            </a:r>
            <a:r>
              <a:rPr lang="en-US" sz="2100" dirty="0">
                <a:solidFill>
                  <a:schemeClr val="lt1"/>
                </a:solidFill>
                <a:latin typeface="Times New Roman"/>
                <a:ea typeface="Times New Roman"/>
                <a:cs typeface="Times New Roman"/>
                <a:sym typeface="Times New Roman"/>
              </a:rPr>
              <a:t>"; })</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.style("width", function(d) { return </a:t>
            </a:r>
            <a:r>
              <a:rPr lang="en-US" sz="2100" dirty="0" err="1">
                <a:solidFill>
                  <a:schemeClr val="lt1"/>
                </a:solidFill>
                <a:latin typeface="Times New Roman"/>
                <a:ea typeface="Times New Roman"/>
                <a:cs typeface="Times New Roman"/>
                <a:sym typeface="Times New Roman"/>
              </a:rPr>
              <a:t>d.dx</a:t>
            </a:r>
            <a:r>
              <a:rPr lang="en-US" sz="2100" dirty="0">
                <a:solidFill>
                  <a:schemeClr val="lt1"/>
                </a:solidFill>
                <a:latin typeface="Times New Roman"/>
                <a:ea typeface="Times New Roman"/>
                <a:cs typeface="Times New Roman"/>
                <a:sym typeface="Times New Roman"/>
              </a:rPr>
              <a:t> + "</a:t>
            </a:r>
            <a:r>
              <a:rPr lang="en-US" sz="2100" dirty="0" err="1">
                <a:solidFill>
                  <a:schemeClr val="lt1"/>
                </a:solidFill>
                <a:latin typeface="Times New Roman"/>
                <a:ea typeface="Times New Roman"/>
                <a:cs typeface="Times New Roman"/>
                <a:sym typeface="Times New Roman"/>
              </a:rPr>
              <a:t>px</a:t>
            </a:r>
            <a:r>
              <a:rPr lang="en-US" sz="2100" dirty="0">
                <a:solidFill>
                  <a:schemeClr val="lt1"/>
                </a:solidFill>
                <a:latin typeface="Times New Roman"/>
                <a:ea typeface="Times New Roman"/>
                <a:cs typeface="Times New Roman"/>
                <a:sym typeface="Times New Roman"/>
              </a:rPr>
              <a:t>"; })</a:t>
            </a:r>
          </a:p>
          <a:p>
            <a:pPr lvl="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  	.style("height", function(d) {return </a:t>
            </a:r>
            <a:r>
              <a:rPr lang="en-US" sz="2100" dirty="0" err="1">
                <a:solidFill>
                  <a:schemeClr val="lt1"/>
                </a:solidFill>
                <a:latin typeface="Times New Roman"/>
                <a:ea typeface="Times New Roman"/>
                <a:cs typeface="Times New Roman"/>
                <a:sym typeface="Times New Roman"/>
              </a:rPr>
              <a:t>d.dy</a:t>
            </a:r>
            <a:r>
              <a:rPr lang="en-US" sz="2100" dirty="0">
                <a:solidFill>
                  <a:schemeClr val="lt1"/>
                </a:solidFill>
                <a:latin typeface="Times New Roman"/>
                <a:ea typeface="Times New Roman"/>
                <a:cs typeface="Times New Roman"/>
                <a:sym typeface="Times New Roman"/>
              </a:rPr>
              <a:t> + "</a:t>
            </a:r>
            <a:r>
              <a:rPr lang="en-US" sz="2100" dirty="0" err="1">
                <a:solidFill>
                  <a:schemeClr val="lt1"/>
                </a:solidFill>
                <a:latin typeface="Times New Roman"/>
                <a:ea typeface="Times New Roman"/>
                <a:cs typeface="Times New Roman"/>
                <a:sym typeface="Times New Roman"/>
              </a:rPr>
              <a:t>px</a:t>
            </a:r>
            <a:r>
              <a:rPr lang="en-US" sz="2100" dirty="0">
                <a:solidFill>
                  <a:schemeClr val="lt1"/>
                </a:solidFill>
                <a:latin typeface="Times New Roman"/>
                <a:ea typeface="Times New Roman"/>
                <a:cs typeface="Times New Roman"/>
                <a:sym typeface="Times New Roman"/>
              </a:rPr>
              <a:t>";});</a:t>
            </a:r>
          </a:p>
          <a:p>
            <a:pPr marL="92710" lvl="0" indent="0" rtl="0">
              <a:buClr>
                <a:schemeClr val="dk1"/>
              </a:buClr>
              <a:buSzPct val="52380"/>
              <a:buFont typeface="Arial"/>
              <a:buNone/>
            </a:pPr>
            <a:r>
              <a:rPr lang="en-US" sz="2100" dirty="0">
                <a:solidFill>
                  <a:schemeClr val="lt1"/>
                </a:solidFill>
                <a:latin typeface="Times New Roman"/>
                <a:ea typeface="Times New Roman"/>
                <a:cs typeface="Times New Roman"/>
                <a:sym typeface="Times New Roman"/>
              </a:rPr>
              <a:t>}</a:t>
            </a:r>
          </a:p>
          <a:p>
            <a:endParaRPr lang="en-US" sz="2100" dirty="0">
              <a:solidFill>
                <a:schemeClr val="lt1"/>
              </a:solidFill>
              <a:latin typeface="Times New Roman"/>
              <a:ea typeface="Times New Roman"/>
              <a:cs typeface="Times New Roman"/>
              <a:sym typeface="Times New Roman"/>
            </a:endParaRPr>
          </a:p>
        </p:txBody>
      </p:sp>
      <p:sp>
        <p:nvSpPr>
          <p:cNvPr id="149" name="Shape 149"/>
          <p:cNvSpPr txBox="1">
            <a:spLocks noGrp="1"/>
          </p:cNvSpPr>
          <p:nvPr>
            <p:ph type="title"/>
          </p:nvPr>
        </p:nvSpPr>
        <p:spPr>
          <a:xfrm>
            <a:off x="1849915" y="6673575"/>
            <a:ext cx="7543800" cy="914400"/>
          </a:xfrm>
          <a:prstGeom prst="rect">
            <a:avLst/>
          </a:prstGeom>
        </p:spPr>
        <p:txBody>
          <a:bodyPr lIns="91425" tIns="91425" rIns="91425" bIns="91425" anchor="b" anchorCtr="0">
            <a:noAutofit/>
          </a:bodyPr>
          <a:lstStyle/>
          <a:p>
            <a:endParaRPr/>
          </a:p>
        </p:txBody>
      </p:sp>
    </p:spTree>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Elemental">
  <a:themeElements>
    <a:clrScheme name="Grayscale">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730</TotalTime>
  <Words>2546</Words>
  <Application>Microsoft Office PowerPoint</Application>
  <PresentationFormat>On-screen Show (4:3)</PresentationFormat>
  <Paragraphs>146</Paragraphs>
  <Slides>12</Slides>
  <Notes>12</Notes>
  <HiddenSlides>0</HiddenSlides>
  <MMClips>1</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Elemental</vt:lpstr>
      <vt:lpstr>Visualizing Solr Search Results with D3.js for User-Friendly Navigation of Large Results Sets</vt:lpstr>
      <vt:lpstr>Graphs, not lists!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Demo time!</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Visualizing Solr Search Results with D3.js for User-Friendly Navigation of Large Results Sets</dc:title>
  <dc:creator>Bauder, Julia</dc:creator>
  <cp:lastModifiedBy>bauderj</cp:lastModifiedBy>
  <cp:revision>52</cp:revision>
  <cp:lastPrinted>2014-03-18T16:05:50Z</cp:lastPrinted>
  <dcterms:modified xsi:type="dcterms:W3CDTF">2014-03-23T12:45:59Z</dcterms:modified>
</cp:coreProperties>
</file>